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5" r:id="rId3"/>
  </p:sldMasterIdLst>
  <p:notesMasterIdLst>
    <p:notesMasterId r:id="rId31"/>
  </p:notesMasterIdLst>
  <p:handoutMasterIdLst>
    <p:handoutMasterId r:id="rId32"/>
  </p:handoutMasterIdLst>
  <p:sldIdLst>
    <p:sldId id="432" r:id="rId4"/>
    <p:sldId id="444" r:id="rId5"/>
    <p:sldId id="433" r:id="rId6"/>
    <p:sldId id="434" r:id="rId7"/>
    <p:sldId id="443" r:id="rId8"/>
    <p:sldId id="389" r:id="rId9"/>
    <p:sldId id="391" r:id="rId10"/>
    <p:sldId id="438" r:id="rId11"/>
    <p:sldId id="439" r:id="rId12"/>
    <p:sldId id="440" r:id="rId13"/>
    <p:sldId id="442" r:id="rId14"/>
    <p:sldId id="441" r:id="rId15"/>
    <p:sldId id="392" r:id="rId16"/>
    <p:sldId id="428" r:id="rId17"/>
    <p:sldId id="427" r:id="rId18"/>
    <p:sldId id="393" r:id="rId19"/>
    <p:sldId id="429" r:id="rId20"/>
    <p:sldId id="394" r:id="rId21"/>
    <p:sldId id="436" r:id="rId22"/>
    <p:sldId id="437" r:id="rId23"/>
    <p:sldId id="445" r:id="rId24"/>
    <p:sldId id="447" r:id="rId25"/>
    <p:sldId id="435" r:id="rId26"/>
    <p:sldId id="398" r:id="rId27"/>
    <p:sldId id="446" r:id="rId28"/>
    <p:sldId id="402" r:id="rId29"/>
    <p:sldId id="430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7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2F4"/>
    <a:srgbClr val="3A7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76" y="352"/>
      </p:cViewPr>
      <p:guideLst>
        <p:guide orient="horz" pos="1620"/>
        <p:guide pos="289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7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FC14A-63EE-4942-BE5F-E29CACCA6443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745F3-2644-45D4-8ECE-7E2874E7BE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9277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E7C10-5845-455E-B9AE-38ED157787BD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9" name="页眉占位符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3944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25A412E-8C11-41CD-8791-AEB0E2EA39C6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25A412E-8C11-41CD-8791-AEB0E2EA39C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</p:spPr>
        <p:txBody>
          <a:bodyPr lIns="84408" tIns="42204" rIns="84408" bIns="42204"/>
          <a:lstStyle/>
          <a:p>
            <a:fld id="{EB75CC4D-BE84-40AA-88EF-0D6F1AA26295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u"/>
              <a:defRPr/>
            </a:pP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u"/>
              <a:defRPr/>
            </a:pPr>
            <a:endParaRPr lang="zh-CN" altLang="en-US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miter lim="800000"/>
          </a:ln>
        </p:spPr>
        <p:txBody>
          <a:bodyPr wrap="square" numCol="1" anchorCtr="0" compatLnSpc="1"/>
          <a:lstStyle/>
          <a:p>
            <a:fld id="{5DA10B32-D3D0-4C52-B1B6-31E1F9F1AB7F}" type="slidenum">
              <a:rPr lang="zh-CN" altLang="en-US" smtClean="0">
                <a:latin typeface="Arial" panose="020B0604020202020204" pitchFamily="34" charset="0"/>
              </a:rPr>
              <a:t>21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None/>
              <a:defRPr/>
            </a:pPr>
            <a:endParaRPr lang="en-US" altLang="zh-CN" sz="1200" b="1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</p:spPr>
        <p:txBody>
          <a:bodyPr/>
          <a:lstStyle/>
          <a:p>
            <a:fld id="{EB75CC4D-BE84-40AA-88EF-0D6F1AA26295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</p:spPr>
        <p:txBody>
          <a:bodyPr lIns="84408" tIns="42204" rIns="84408" bIns="42204"/>
          <a:lstStyle/>
          <a:p>
            <a:fld id="{EB75CC4D-BE84-40AA-88EF-0D6F1AA26295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2144713" y="0"/>
            <a:ext cx="5591176" cy="3146425"/>
          </a:xfrm>
          <a:ln>
            <a:solidFill>
              <a:srgbClr val="000000"/>
            </a:solidFill>
          </a:ln>
        </p:spPr>
      </p:sp>
      <p:sp>
        <p:nvSpPr>
          <p:cNvPr id="32771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144588"/>
            <a:ext cx="7770813" cy="4951412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2144713" y="0"/>
            <a:ext cx="5591176" cy="3146425"/>
          </a:xfrm>
          <a:ln>
            <a:solidFill>
              <a:srgbClr val="000000"/>
            </a:solidFill>
          </a:ln>
        </p:spPr>
      </p:sp>
      <p:sp>
        <p:nvSpPr>
          <p:cNvPr id="32771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144588"/>
            <a:ext cx="7770813" cy="4951412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4608513" y="0"/>
            <a:ext cx="10590213" cy="5957888"/>
          </a:xfrm>
          <a:ln>
            <a:solidFill>
              <a:srgbClr val="000000"/>
            </a:solidFill>
          </a:ln>
        </p:spPr>
      </p:sp>
      <p:sp>
        <p:nvSpPr>
          <p:cNvPr id="15363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144588"/>
            <a:ext cx="7770813" cy="4951412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</a:ln>
        </p:spPr>
        <p:txBody>
          <a:bodyPr wrap="square" numCol="1" anchorCtr="0" compatLnSpc="1"/>
          <a:lstStyle/>
          <a:p>
            <a:fld id="{FAF91F62-D8B4-43A5-8FF8-404F80C83636}" type="slidenum">
              <a:rPr lang="zh-CN" altLang="en-US"/>
              <a:pPr/>
              <a:t>8</a:t>
            </a:fld>
            <a:endParaRPr lang="en-US" altLang="zh-CN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2144713" y="0"/>
            <a:ext cx="5591176" cy="3146425"/>
          </a:xfrm>
          <a:ln>
            <a:solidFill>
              <a:srgbClr val="000000"/>
            </a:solidFill>
          </a:ln>
        </p:spPr>
      </p:sp>
      <p:sp>
        <p:nvSpPr>
          <p:cNvPr id="30723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685800" y="1144588"/>
            <a:ext cx="7770813" cy="4951412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</a:ln>
        </p:spPr>
        <p:txBody>
          <a:bodyPr wrap="square" numCol="1" anchorCtr="0" compatLnSpc="1"/>
          <a:lstStyle/>
          <a:p>
            <a:fld id="{FAF91F62-D8B4-43A5-8FF8-404F80C83636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</a:ln>
        </p:spPr>
        <p:txBody>
          <a:bodyPr wrap="square" numCol="1" anchorCtr="0" compatLnSpc="1"/>
          <a:lstStyle/>
          <a:p>
            <a:fld id="{FAF91F62-D8B4-43A5-8FF8-404F80C83636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</a:ln>
        </p:spPr>
        <p:txBody>
          <a:bodyPr wrap="square" numCol="1" anchorCtr="0" compatLnSpc="1"/>
          <a:lstStyle/>
          <a:p>
            <a:fld id="{FAF91F62-D8B4-43A5-8FF8-404F80C83636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25A412E-8C11-41CD-8791-AEB0E2EA39C6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25A412E-8C11-41CD-8791-AEB0E2EA39C6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ppt封底4-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" descr="图片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5742" y="1928813"/>
            <a:ext cx="3692525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09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34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994A1-6FC7-4012-A106-DC8AD6CB13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ppt封面16-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350" y="3319463"/>
            <a:ext cx="418465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5" descr="长虹标志.png"/>
          <p:cNvPicPr>
            <a:picLocks noChangeAspect="1"/>
          </p:cNvPicPr>
          <p:nvPr/>
        </p:nvPicPr>
        <p:blipFill>
          <a:blip r:embed="rId4" cstate="print"/>
          <a:srcRect r="3484" b="77818"/>
          <a:stretch>
            <a:fillRect/>
          </a:stretch>
        </p:blipFill>
        <p:spPr bwMode="auto">
          <a:xfrm>
            <a:off x="142876" y="107156"/>
            <a:ext cx="192881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6" descr="浅色背景示范应用(1).jpg"/>
          <p:cNvPicPr>
            <a:picLocks noChangeAspect="1"/>
          </p:cNvPicPr>
          <p:nvPr/>
        </p:nvPicPr>
        <p:blipFill>
          <a:blip r:embed="rId5" cstate="print"/>
          <a:srcRect l="24767" t="34952" r="22746" b="40594"/>
          <a:stretch>
            <a:fillRect/>
          </a:stretch>
        </p:blipFill>
        <p:spPr bwMode="auto">
          <a:xfrm>
            <a:off x="8001005" y="107158"/>
            <a:ext cx="1000125" cy="18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ppt封面16-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3319463"/>
            <a:ext cx="41846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5" descr="长虹标志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4" b="77818"/>
          <a:stretch>
            <a:fillRect/>
          </a:stretch>
        </p:blipFill>
        <p:spPr bwMode="auto">
          <a:xfrm>
            <a:off x="142876" y="107156"/>
            <a:ext cx="1928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6" descr="浅色背景示范应用(1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34952" r="22746" b="40594"/>
          <a:stretch>
            <a:fillRect/>
          </a:stretch>
        </p:blipFill>
        <p:spPr bwMode="auto">
          <a:xfrm>
            <a:off x="8001002" y="107157"/>
            <a:ext cx="1000125" cy="1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81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8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8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8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8.jpe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jpeg"/><Relationship Id="rId11" Type="http://schemas.openxmlformats.org/officeDocument/2006/relationships/image" Target="../media/image8.jpe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5" Type="http://schemas.openxmlformats.org/officeDocument/2006/relationships/image" Target="../media/image117.png"/><Relationship Id="rId10" Type="http://schemas.openxmlformats.org/officeDocument/2006/relationships/image" Target="../media/image122.jpeg"/><Relationship Id="rId4" Type="http://schemas.openxmlformats.org/officeDocument/2006/relationships/image" Target="../media/image116.png"/><Relationship Id="rId9" Type="http://schemas.openxmlformats.org/officeDocument/2006/relationships/image" Target="../media/image121.jpeg"/><Relationship Id="rId1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10" Type="http://schemas.openxmlformats.org/officeDocument/2006/relationships/image" Target="../media/image8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8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29.jpe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23" Type="http://schemas.openxmlformats.org/officeDocument/2006/relationships/image" Target="../media/image8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15616" y="1090140"/>
            <a:ext cx="6552728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ts val="240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四川长虹包装印务有限公司</a:t>
            </a:r>
            <a:endParaRPr lang="en-US" altLang="zh-CN" sz="3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 eaLnBrk="1" fontAlgn="base" hangingPunct="1">
              <a:spcBef>
                <a:spcPts val="240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  <a:sym typeface="微软雅黑" panose="020B0503020204020204" pitchFamily="34" charset="-122"/>
              </a:rPr>
              <a:t>简介</a:t>
            </a:r>
            <a:endParaRPr lang="en-US" altLang="zh-CN" sz="3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  <a:sym typeface="微软雅黑" panose="020B0503020204020204" pitchFamily="34" charset="-122"/>
            </a:endParaRPr>
          </a:p>
          <a:p>
            <a:pPr algn="ctr" eaLnBrk="1" fontAlgn="base" hangingPunct="1">
              <a:spcBef>
                <a:spcPts val="2400"/>
              </a:spcBef>
              <a:spcAft>
                <a:spcPct val="0"/>
              </a:spcAft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 v4.4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版</a:t>
            </a:r>
            <a:endParaRPr lang="zh-CN" altLang="en-US" sz="3200" dirty="0"/>
          </a:p>
          <a:p>
            <a:pPr algn="ctr" eaLnBrk="1" fontAlgn="base" hangingPunct="1">
              <a:spcBef>
                <a:spcPts val="240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01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>
            <a:spLocks noChangeArrowheads="1"/>
          </p:cNvSpPr>
          <p:nvPr/>
        </p:nvSpPr>
        <p:spPr bwMode="auto">
          <a:xfrm>
            <a:off x="611563" y="655757"/>
            <a:ext cx="140823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精美包装：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20" name="TextBox 44"/>
          <p:cNvSpPr>
            <a:spLocks noChangeArrowheads="1"/>
          </p:cNvSpPr>
          <p:nvPr/>
        </p:nvSpPr>
        <p:spPr bwMode="auto">
          <a:xfrm>
            <a:off x="5076056" y="4645581"/>
            <a:ext cx="1357312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000" dirty="0"/>
              <a:t>                  烫金</a:t>
            </a:r>
          </a:p>
        </p:txBody>
      </p:sp>
      <p:sp>
        <p:nvSpPr>
          <p:cNvPr id="22" name="TextBox 46"/>
          <p:cNvSpPr>
            <a:spLocks noChangeArrowheads="1"/>
          </p:cNvSpPr>
          <p:nvPr/>
        </p:nvSpPr>
        <p:spPr bwMode="auto">
          <a:xfrm>
            <a:off x="2843808" y="1923679"/>
            <a:ext cx="1357312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胶印彩盒</a:t>
            </a:r>
            <a:endParaRPr lang="zh-CN" altLang="en-US" sz="1000" dirty="0"/>
          </a:p>
        </p:txBody>
      </p:sp>
      <p:sp>
        <p:nvSpPr>
          <p:cNvPr id="24" name="TextBox 48"/>
          <p:cNvSpPr>
            <a:spLocks noChangeArrowheads="1"/>
          </p:cNvSpPr>
          <p:nvPr/>
        </p:nvSpPr>
        <p:spPr bwMode="auto">
          <a:xfrm>
            <a:off x="2987824" y="3155015"/>
            <a:ext cx="936104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天地盖礼盒</a:t>
            </a:r>
          </a:p>
        </p:txBody>
      </p:sp>
      <p:sp>
        <p:nvSpPr>
          <p:cNvPr id="26" name="TextBox 50"/>
          <p:cNvSpPr>
            <a:spLocks noChangeArrowheads="1"/>
          </p:cNvSpPr>
          <p:nvPr/>
        </p:nvSpPr>
        <p:spPr bwMode="auto">
          <a:xfrm>
            <a:off x="6084169" y="3155015"/>
            <a:ext cx="135731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套盒型礼盒</a:t>
            </a:r>
            <a:endParaRPr lang="zh-CN" altLang="en-US" sz="1000" dirty="0"/>
          </a:p>
        </p:txBody>
      </p:sp>
      <p:sp>
        <p:nvSpPr>
          <p:cNvPr id="29" name="TextBox 53"/>
          <p:cNvSpPr>
            <a:spLocks noChangeArrowheads="1"/>
          </p:cNvSpPr>
          <p:nvPr/>
        </p:nvSpPr>
        <p:spPr bwMode="auto">
          <a:xfrm>
            <a:off x="2339752" y="4710389"/>
            <a:ext cx="1500188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水印</a:t>
            </a:r>
            <a:endParaRPr lang="zh-CN" altLang="en-US" sz="1000" dirty="0"/>
          </a:p>
        </p:txBody>
      </p:sp>
      <p:sp>
        <p:nvSpPr>
          <p:cNvPr id="31" name="TextBox 55"/>
          <p:cNvSpPr>
            <a:spLocks noChangeArrowheads="1"/>
          </p:cNvSpPr>
          <p:nvPr/>
        </p:nvSpPr>
        <p:spPr bwMode="auto">
          <a:xfrm>
            <a:off x="7164288" y="4580775"/>
            <a:ext cx="1500216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丝印</a:t>
            </a:r>
          </a:p>
        </p:txBody>
      </p:sp>
      <p:sp>
        <p:nvSpPr>
          <p:cNvPr id="32" name="矩形 31"/>
          <p:cNvSpPr/>
          <p:nvPr/>
        </p:nvSpPr>
        <p:spPr>
          <a:xfrm>
            <a:off x="611564" y="149562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i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胶印</a:t>
            </a:r>
          </a:p>
        </p:txBody>
      </p:sp>
      <p:sp>
        <p:nvSpPr>
          <p:cNvPr id="33" name="矩形 32"/>
          <p:cNvSpPr/>
          <p:nvPr/>
        </p:nvSpPr>
        <p:spPr>
          <a:xfrm>
            <a:off x="539555" y="263655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礼品盒</a:t>
            </a:r>
            <a:endParaRPr lang="zh-CN" alt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79512" y="4029277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i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水印、丝印、烫金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1520" y="109077"/>
            <a:ext cx="5429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五、公司业务门类</a:t>
            </a:r>
          </a:p>
        </p:txBody>
      </p:sp>
      <p:pic>
        <p:nvPicPr>
          <p:cNvPr id="34" name="图片 33" descr="彩印包装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3799" y="886765"/>
            <a:ext cx="2189615" cy="1101722"/>
          </a:xfrm>
          <a:prstGeom prst="rect">
            <a:avLst/>
          </a:prstGeom>
        </p:spPr>
      </p:pic>
      <p:pic>
        <p:nvPicPr>
          <p:cNvPr id="36" name="图片 35" descr="彩印包装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5" y="821957"/>
            <a:ext cx="1631721" cy="1101722"/>
          </a:xfrm>
          <a:prstGeom prst="rect">
            <a:avLst/>
          </a:prstGeom>
        </p:spPr>
      </p:pic>
      <p:pic>
        <p:nvPicPr>
          <p:cNvPr id="38" name="图片 37" descr="抽屉式+天地盖礼品盒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31" y="2053292"/>
            <a:ext cx="1906265" cy="1231337"/>
          </a:xfrm>
          <a:prstGeom prst="rect">
            <a:avLst/>
          </a:prstGeom>
        </p:spPr>
      </p:pic>
      <p:pic>
        <p:nvPicPr>
          <p:cNvPr id="39" name="图片 38" descr="封套礼品盒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312523"/>
            <a:ext cx="1872208" cy="842494"/>
          </a:xfrm>
          <a:prstGeom prst="rect">
            <a:avLst/>
          </a:prstGeom>
        </p:spPr>
      </p:pic>
      <p:pic>
        <p:nvPicPr>
          <p:cNvPr id="41" name="图片 40" descr="水印纸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3608666"/>
            <a:ext cx="1977830" cy="1075864"/>
          </a:xfrm>
          <a:prstGeom prst="rect">
            <a:avLst/>
          </a:prstGeom>
        </p:spPr>
      </p:pic>
      <p:pic>
        <p:nvPicPr>
          <p:cNvPr id="43" name="图片 42" descr="丝印纸箱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3543859"/>
            <a:ext cx="1584176" cy="1166530"/>
          </a:xfrm>
          <a:prstGeom prst="rect">
            <a:avLst/>
          </a:prstGeom>
        </p:spPr>
      </p:pic>
      <p:pic>
        <p:nvPicPr>
          <p:cNvPr id="44" name="图片 43" descr="烫银彩盒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5" y="3673474"/>
            <a:ext cx="1518253" cy="983444"/>
          </a:xfrm>
          <a:prstGeom prst="rect">
            <a:avLst/>
          </a:prstGeom>
        </p:spPr>
      </p:pic>
      <p:sp>
        <p:nvSpPr>
          <p:cNvPr id="45" name="TextBox 46"/>
          <p:cNvSpPr>
            <a:spLocks noChangeArrowheads="1"/>
          </p:cNvSpPr>
          <p:nvPr/>
        </p:nvSpPr>
        <p:spPr bwMode="auto">
          <a:xfrm>
            <a:off x="6012160" y="1923679"/>
            <a:ext cx="1357312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胶印彩盒</a:t>
            </a:r>
            <a:endParaRPr lang="zh-CN" altLang="en-US" sz="1000" dirty="0"/>
          </a:p>
        </p:txBody>
      </p:sp>
      <p:cxnSp>
        <p:nvCxnSpPr>
          <p:cNvPr id="47" name="直接连接符 46"/>
          <p:cNvCxnSpPr/>
          <p:nvPr/>
        </p:nvCxnSpPr>
        <p:spPr>
          <a:xfrm>
            <a:off x="539552" y="2182907"/>
            <a:ext cx="7992888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611560" y="3479051"/>
            <a:ext cx="7992888" cy="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页眉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6195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小米净化器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81" y="1145992"/>
            <a:ext cx="1417932" cy="120266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3751" y="3090208"/>
            <a:ext cx="2194448" cy="139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55382" y="2443519"/>
            <a:ext cx="12523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空气净化器纸箱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99792" y="2447296"/>
            <a:ext cx="11741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空调纸箱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94684" y="4525194"/>
            <a:ext cx="15586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各类标签及说明书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95641" y="4525194"/>
            <a:ext cx="10081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EPS</a:t>
            </a:r>
            <a:r>
              <a:rPr lang="zh-CN" altLang="en-US" dirty="0"/>
              <a:t>缓冲件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4352" y="3054793"/>
            <a:ext cx="2009908" cy="1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istrator.USER-20161125US\Desktop\IMG_20171018_1332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2360" y="1025061"/>
            <a:ext cx="1335313" cy="1207718"/>
          </a:xfrm>
          <a:prstGeom prst="rect">
            <a:avLst/>
          </a:prstGeom>
          <a:noFill/>
        </p:spPr>
      </p:pic>
      <p:sp>
        <p:nvSpPr>
          <p:cNvPr id="13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五、公司业务门类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高端包装解决方案展示</a:t>
            </a:r>
            <a:endParaRPr lang="zh-CN" altLang="en-US" sz="2000" dirty="0"/>
          </a:p>
        </p:txBody>
      </p:sp>
      <p:pic>
        <p:nvPicPr>
          <p:cNvPr id="2050" name="Picture 2" descr="E:\28-专项工作\小米\产品图片\微信图片_2020111010335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11709" r="4981" b="9482"/>
          <a:stretch/>
        </p:blipFill>
        <p:spPr bwMode="auto">
          <a:xfrm>
            <a:off x="4493445" y="1183539"/>
            <a:ext cx="1029785" cy="12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6406" y="2447296"/>
            <a:ext cx="10779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加湿器纸箱</a:t>
            </a:r>
          </a:p>
        </p:txBody>
      </p:sp>
      <p:pic>
        <p:nvPicPr>
          <p:cNvPr id="2051" name="Picture 3" descr="E:\28-专项工作\小米\产品图片\微信图片_2020111010344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6" y="2960594"/>
            <a:ext cx="2151730" cy="13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88283" y="4480552"/>
            <a:ext cx="7977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风扇纸箱</a:t>
            </a:r>
          </a:p>
        </p:txBody>
      </p:sp>
      <p:pic>
        <p:nvPicPr>
          <p:cNvPr id="2053" name="Picture 5" descr="E:\28-专项工作\小米\产品图片\微信图片_2020111010345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26" y="980536"/>
            <a:ext cx="996778" cy="146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372200" y="2435862"/>
            <a:ext cx="10633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暖风机纸箱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39985" y="670235"/>
            <a:ext cx="209201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消费电子类产品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页眉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38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85720" y="642924"/>
            <a:ext cx="642942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包装方案解决能力提升，拓展高端包装服务</a:t>
            </a:r>
          </a:p>
        </p:txBody>
      </p:sp>
      <p:sp>
        <p:nvSpPr>
          <p:cNvPr id="6" name="TextBox 4"/>
          <p:cNvSpPr>
            <a:spLocks noChangeArrowheads="1"/>
          </p:cNvSpPr>
          <p:nvPr/>
        </p:nvSpPr>
        <p:spPr bwMode="auto">
          <a:xfrm>
            <a:off x="214282" y="964397"/>
            <a:ext cx="2000264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技术牵引，方案领先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2" y="1818734"/>
            <a:ext cx="1684235" cy="91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9" y="1522254"/>
            <a:ext cx="3929090" cy="2029581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747481" y="1687958"/>
            <a:ext cx="192654" cy="26789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形状 19"/>
          <p:cNvCxnSpPr>
            <a:endCxn id="7" idx="0"/>
          </p:cNvCxnSpPr>
          <p:nvPr/>
        </p:nvCxnSpPr>
        <p:spPr>
          <a:xfrm flipV="1">
            <a:off x="2940139" y="1818735"/>
            <a:ext cx="4994263" cy="1797"/>
          </a:xfrm>
          <a:prstGeom prst="bentConnector4">
            <a:avLst>
              <a:gd name="adj1" fmla="val 41569"/>
              <a:gd name="adj2" fmla="val 964090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14474" r="20602" b="18350"/>
          <a:stretch>
            <a:fillRect/>
          </a:stretch>
        </p:blipFill>
        <p:spPr>
          <a:xfrm>
            <a:off x="5341918" y="1820699"/>
            <a:ext cx="1673226" cy="916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16829"/>
          <a:stretch>
            <a:fillRect/>
          </a:stretch>
        </p:blipFill>
        <p:spPr>
          <a:xfrm>
            <a:off x="4280989" y="1839419"/>
            <a:ext cx="1019943" cy="897664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197362" y="3436420"/>
            <a:ext cx="785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壁板</a:t>
            </a:r>
            <a:endParaRPr lang="zh-CN" altLang="en-US" sz="1400" dirty="0"/>
          </a:p>
        </p:txBody>
      </p:sp>
      <p:sp>
        <p:nvSpPr>
          <p:cNvPr id="28" name="矩形 27"/>
          <p:cNvSpPr/>
          <p:nvPr/>
        </p:nvSpPr>
        <p:spPr>
          <a:xfrm>
            <a:off x="428599" y="2483759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登机门</a:t>
            </a:r>
            <a:endParaRPr lang="zh-CN" altLang="en-US" sz="14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92563"/>
            <a:ext cx="1819058" cy="958443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77" y="3699968"/>
            <a:ext cx="1819059" cy="958443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38" y="3684331"/>
            <a:ext cx="1819059" cy="958443"/>
          </a:xfrm>
          <a:prstGeom prst="rect">
            <a:avLst/>
          </a:prstGeom>
        </p:spPr>
      </p:pic>
      <p:cxnSp>
        <p:nvCxnSpPr>
          <p:cNvPr id="26" name="肘形连接符 25"/>
          <p:cNvCxnSpPr/>
          <p:nvPr/>
        </p:nvCxnSpPr>
        <p:spPr>
          <a:xfrm rot="16200000" flipH="1">
            <a:off x="1884976" y="2510070"/>
            <a:ext cx="1740568" cy="63308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357686" y="964395"/>
            <a:ext cx="478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“包飞机”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空客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A320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、波音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737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客机大型部件包装业务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3929058" y="1017973"/>
            <a:ext cx="428628" cy="1607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643174" y="964396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“包家电”</a:t>
            </a:r>
            <a:endParaRPr lang="zh-CN" altLang="en-US" sz="1600" dirty="0"/>
          </a:p>
        </p:txBody>
      </p:sp>
      <p:sp>
        <p:nvSpPr>
          <p:cNvPr id="33" name="矩形 32"/>
          <p:cNvSpPr/>
          <p:nvPr/>
        </p:nvSpPr>
        <p:spPr>
          <a:xfrm>
            <a:off x="4143372" y="1553762"/>
            <a:ext cx="785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方向舵</a:t>
            </a:r>
          </a:p>
        </p:txBody>
      </p:sp>
      <p:sp>
        <p:nvSpPr>
          <p:cNvPr id="32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五、公司业务门类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高端包装解决方案展示</a:t>
            </a:r>
            <a:endParaRPr lang="zh-CN" altLang="en-US" sz="2000" dirty="0"/>
          </a:p>
        </p:txBody>
      </p:sp>
      <p:pic>
        <p:nvPicPr>
          <p:cNvPr id="34" name="Picture 2" descr="飞机包装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7691" y="2839642"/>
            <a:ext cx="950001" cy="53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 descr="以纸代木包装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392" y="2839644"/>
            <a:ext cx="1039323" cy="53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B737登机门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1607338"/>
            <a:ext cx="1143008" cy="58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 descr="全纸托盘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57818" y="2839644"/>
            <a:ext cx="1000130" cy="53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直接连接符 29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14"/>
          <a:srcRect l="12654" t="4752" r="26325" b="3326"/>
          <a:stretch>
            <a:fillRect/>
          </a:stretch>
        </p:blipFill>
        <p:spPr>
          <a:xfrm>
            <a:off x="312813" y="3575304"/>
            <a:ext cx="1730375" cy="1317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0272" y="4775195"/>
            <a:ext cx="2709921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5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2013</a:t>
            </a:r>
            <a:r>
              <a:rPr lang="zh-CN" altLang="en-US" dirty="0"/>
              <a:t>年开始持续稳定供货</a:t>
            </a:r>
          </a:p>
        </p:txBody>
      </p:sp>
      <p:pic>
        <p:nvPicPr>
          <p:cNvPr id="39" name="图片 38" descr="页眉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149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纸板线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275" y="1058990"/>
            <a:ext cx="5367020" cy="2688336"/>
          </a:xfrm>
          <a:prstGeom prst="rect">
            <a:avLst/>
          </a:prstGeom>
        </p:spPr>
      </p:pic>
      <p:sp>
        <p:nvSpPr>
          <p:cNvPr id="20482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4" name="圆角矩形 20"/>
          <p:cNvSpPr>
            <a:spLocks noChangeArrowheads="1"/>
          </p:cNvSpPr>
          <p:nvPr/>
        </p:nvSpPr>
        <p:spPr bwMode="auto">
          <a:xfrm>
            <a:off x="241300" y="110730"/>
            <a:ext cx="7500938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0485" name="TextBox 4"/>
          <p:cNvSpPr>
            <a:spLocks noChangeArrowheads="1"/>
          </p:cNvSpPr>
          <p:nvPr/>
        </p:nvSpPr>
        <p:spPr bwMode="auto">
          <a:xfrm>
            <a:off x="357158" y="642924"/>
            <a:ext cx="22145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硬件装备</a:t>
            </a:r>
            <a:endParaRPr lang="zh-CN" altLang="en-US" dirty="0"/>
          </a:p>
        </p:txBody>
      </p:sp>
      <p:sp>
        <p:nvSpPr>
          <p:cNvPr id="20486" name="Line 3"/>
          <p:cNvSpPr>
            <a:spLocks noChangeShapeType="1"/>
          </p:cNvSpPr>
          <p:nvPr/>
        </p:nvSpPr>
        <p:spPr bwMode="auto">
          <a:xfrm>
            <a:off x="4808543" y="1525191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7" name="Line 4"/>
          <p:cNvSpPr>
            <a:spLocks noChangeShapeType="1"/>
          </p:cNvSpPr>
          <p:nvPr/>
        </p:nvSpPr>
        <p:spPr bwMode="auto">
          <a:xfrm>
            <a:off x="4808543" y="1525191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8" name="TextBox 4"/>
          <p:cNvSpPr>
            <a:spLocks noChangeArrowheads="1"/>
          </p:cNvSpPr>
          <p:nvPr/>
        </p:nvSpPr>
        <p:spPr bwMode="auto">
          <a:xfrm>
            <a:off x="1357285" y="684934"/>
            <a:ext cx="2535226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纸箱生产主要设备</a:t>
            </a:r>
            <a:endParaRPr lang="zh-CN" altLang="en-US" dirty="0"/>
          </a:p>
        </p:txBody>
      </p:sp>
      <p:sp>
        <p:nvSpPr>
          <p:cNvPr id="20489" name="TextBox 4"/>
          <p:cNvSpPr>
            <a:spLocks noChangeArrowheads="1"/>
          </p:cNvSpPr>
          <p:nvPr/>
        </p:nvSpPr>
        <p:spPr bwMode="auto">
          <a:xfrm>
            <a:off x="366395" y="3800156"/>
            <a:ext cx="2808288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进口德国</a:t>
            </a:r>
            <a:r>
              <a:rPr lang="en-US" altLang="zh-CN" sz="11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2.5m</a:t>
            </a:r>
            <a:r>
              <a:rPr lang="en-US" sz="11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BHS</a:t>
            </a:r>
            <a:r>
              <a:rPr lang="zh-CN" altLang="en-US" sz="11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瓦楞纸板生产线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197" y="4033978"/>
            <a:ext cx="3341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具备年生产各类二、三、四、五层瓦楞纸板及纸箱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亿㎡的加工能力。产量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万㎡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单班。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加工楞型：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及其组合如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EE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AE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等非常规楞型。</a:t>
            </a:r>
          </a:p>
        </p:txBody>
      </p:sp>
      <p:pic>
        <p:nvPicPr>
          <p:cNvPr id="3" name="图片 2" descr="微信图片_2020072409294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0268" y="1059562"/>
            <a:ext cx="2633345" cy="1777937"/>
          </a:xfrm>
          <a:prstGeom prst="rect">
            <a:avLst/>
          </a:prstGeom>
        </p:spPr>
      </p:pic>
      <p:sp>
        <p:nvSpPr>
          <p:cNvPr id="4" name="TextBox 4"/>
          <p:cNvSpPr>
            <a:spLocks noChangeArrowheads="1"/>
          </p:cNvSpPr>
          <p:nvPr/>
        </p:nvSpPr>
        <p:spPr bwMode="auto">
          <a:xfrm>
            <a:off x="6453906" y="4435742"/>
            <a:ext cx="158606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自动物流系统</a:t>
            </a:r>
          </a:p>
        </p:txBody>
      </p:sp>
      <p:pic>
        <p:nvPicPr>
          <p:cNvPr id="5" name="图片 4" descr="微信图片_2020072409295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0268" y="2536890"/>
            <a:ext cx="2633345" cy="1777937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4"/>
          <p:cNvSpPr txBox="1"/>
          <p:nvPr/>
        </p:nvSpPr>
        <p:spPr>
          <a:xfrm>
            <a:off x="725422" y="4580773"/>
            <a:ext cx="7160935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强大的生产保证能力满足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全天候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的交付能力，让客户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放心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！</a:t>
            </a:r>
          </a:p>
        </p:txBody>
      </p:sp>
      <p:pic>
        <p:nvPicPr>
          <p:cNvPr id="20" name="图片 19" descr="页眉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4" name="圆角矩形 20"/>
          <p:cNvSpPr>
            <a:spLocks noChangeArrowheads="1"/>
          </p:cNvSpPr>
          <p:nvPr/>
        </p:nvSpPr>
        <p:spPr bwMode="auto">
          <a:xfrm>
            <a:off x="241300" y="137019"/>
            <a:ext cx="7500938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0485" name="TextBox 4"/>
          <p:cNvSpPr>
            <a:spLocks noChangeArrowheads="1"/>
          </p:cNvSpPr>
          <p:nvPr/>
        </p:nvSpPr>
        <p:spPr bwMode="auto">
          <a:xfrm>
            <a:off x="330022" y="614363"/>
            <a:ext cx="22145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硬件装备</a:t>
            </a:r>
            <a:endParaRPr lang="zh-CN" altLang="en-US" dirty="0"/>
          </a:p>
        </p:txBody>
      </p:sp>
      <p:sp>
        <p:nvSpPr>
          <p:cNvPr id="20486" name="Line 3"/>
          <p:cNvSpPr>
            <a:spLocks noChangeShapeType="1"/>
          </p:cNvSpPr>
          <p:nvPr/>
        </p:nvSpPr>
        <p:spPr bwMode="auto">
          <a:xfrm>
            <a:off x="4808543" y="1876664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7" name="Line 4"/>
          <p:cNvSpPr>
            <a:spLocks noChangeShapeType="1"/>
          </p:cNvSpPr>
          <p:nvPr/>
        </p:nvSpPr>
        <p:spPr bwMode="auto">
          <a:xfrm>
            <a:off x="4808543" y="1876664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8" name="TextBox 4"/>
          <p:cNvSpPr>
            <a:spLocks noChangeArrowheads="1"/>
          </p:cNvSpPr>
          <p:nvPr/>
        </p:nvSpPr>
        <p:spPr bwMode="auto">
          <a:xfrm>
            <a:off x="899592" y="956980"/>
            <a:ext cx="2535226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纸箱生产主要设备</a:t>
            </a:r>
            <a:endParaRPr lang="zh-CN" altLang="en-US" dirty="0"/>
          </a:p>
        </p:txBody>
      </p:sp>
      <p:sp>
        <p:nvSpPr>
          <p:cNvPr id="20489" name="TextBox 4"/>
          <p:cNvSpPr>
            <a:spLocks noChangeArrowheads="1"/>
          </p:cNvSpPr>
          <p:nvPr/>
        </p:nvSpPr>
        <p:spPr bwMode="auto">
          <a:xfrm>
            <a:off x="4601846" y="3584414"/>
            <a:ext cx="184236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1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2540</a:t>
            </a:r>
            <a:r>
              <a:rPr lang="zh-CN" altLang="zh-CN" sz="11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全自动粘钉一体机</a:t>
            </a:r>
            <a:endParaRPr lang="zh-CN" altLang="en-US" sz="1100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水印机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215" y="1405221"/>
            <a:ext cx="4070350" cy="207397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415563" y="3554706"/>
            <a:ext cx="2009730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11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科盛隆</a:t>
            </a:r>
            <a:r>
              <a:rPr lang="en-US" altLang="zh-CN" sz="11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2536</a:t>
            </a:r>
            <a:r>
              <a:rPr lang="zh-CN" altLang="en-US" sz="11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三色大型</a:t>
            </a:r>
            <a:r>
              <a:rPr lang="zh-CN" altLang="zh-CN" sz="11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水印机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3"/>
          <a:stretch/>
        </p:blipFill>
        <p:spPr bwMode="auto">
          <a:xfrm>
            <a:off x="4622800" y="1410048"/>
            <a:ext cx="3997239" cy="206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2280139" y="3550406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成绵区域最大</a:t>
            </a:r>
          </a:p>
        </p:txBody>
      </p:sp>
      <p:sp>
        <p:nvSpPr>
          <p:cNvPr id="17" name="矩形 16"/>
          <p:cNvSpPr/>
          <p:nvPr/>
        </p:nvSpPr>
        <p:spPr>
          <a:xfrm>
            <a:off x="6452390" y="3584414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成绵区域最大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7415" y="3855153"/>
            <a:ext cx="3145448" cy="107278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r>
              <a:rPr lang="zh-CN" altLang="zh-CN" sz="1400" dirty="0"/>
              <a:t>设备最大加工尺寸</a:t>
            </a:r>
            <a:r>
              <a:rPr lang="en-US" altLang="zh-CN" sz="1400" dirty="0"/>
              <a:t>3600X2500mm</a:t>
            </a:r>
            <a:endParaRPr lang="zh-CN" altLang="zh-CN" sz="1400" dirty="0"/>
          </a:p>
          <a:p>
            <a:r>
              <a:rPr lang="zh-CN" altLang="zh-CN" sz="1400" dirty="0"/>
              <a:t>设备最小加工尺寸</a:t>
            </a:r>
            <a:r>
              <a:rPr lang="en-US" altLang="zh-CN" sz="1400" dirty="0"/>
              <a:t>650(</a:t>
            </a:r>
            <a:r>
              <a:rPr lang="zh-CN" altLang="en-US" sz="1400" dirty="0"/>
              <a:t>长</a:t>
            </a:r>
            <a:r>
              <a:rPr lang="en-US" altLang="zh-CN" sz="1400" dirty="0"/>
              <a:t>)X900mm</a:t>
            </a:r>
            <a:endParaRPr lang="zh-CN" altLang="zh-CN" sz="1400" dirty="0"/>
          </a:p>
          <a:p>
            <a:r>
              <a:rPr lang="en-US" altLang="zh-CN" sz="1400" dirty="0"/>
              <a:t>3</a:t>
            </a:r>
            <a:r>
              <a:rPr lang="zh-CN" altLang="zh-CN" sz="1400" dirty="0"/>
              <a:t>色印刷</a:t>
            </a:r>
            <a:r>
              <a:rPr lang="en-US" altLang="zh-CN" sz="1400" dirty="0"/>
              <a:t>+</a:t>
            </a:r>
            <a:r>
              <a:rPr lang="zh-CN" altLang="zh-CN" sz="1400" dirty="0"/>
              <a:t>开槽</a:t>
            </a:r>
            <a:r>
              <a:rPr lang="en-US" altLang="zh-CN" sz="1400" dirty="0"/>
              <a:t>+</a:t>
            </a:r>
            <a:r>
              <a:rPr lang="zh-CN" altLang="zh-CN" sz="1400" dirty="0"/>
              <a:t>圆模</a:t>
            </a:r>
          </a:p>
          <a:p>
            <a:r>
              <a:rPr lang="zh-CN" altLang="zh-CN" sz="1400" dirty="0"/>
              <a:t>印刷精度：±</a:t>
            </a:r>
            <a:r>
              <a:rPr lang="en-US" altLang="zh-CN" sz="1400" dirty="0"/>
              <a:t>0.5mm</a:t>
            </a:r>
          </a:p>
          <a:p>
            <a:r>
              <a:rPr lang="zh-CN" altLang="zh-CN" sz="1400" dirty="0"/>
              <a:t>真空吸附送纸方式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9934" y="3887881"/>
            <a:ext cx="2682305" cy="98741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r>
              <a:rPr lang="zh-CN" altLang="zh-CN" sz="1400" dirty="0"/>
              <a:t>设备最大加工尺寸</a:t>
            </a:r>
            <a:r>
              <a:rPr lang="en-US" altLang="zh-CN" sz="1400" dirty="0"/>
              <a:t>4000-900mm</a:t>
            </a:r>
          </a:p>
          <a:p>
            <a:r>
              <a:rPr lang="zh-CN" altLang="zh-CN" sz="1400" dirty="0"/>
              <a:t>设备最小加工尺寸</a:t>
            </a:r>
            <a:r>
              <a:rPr lang="en-US" altLang="zh-CN" sz="1400" dirty="0"/>
              <a:t>1600-250mm</a:t>
            </a:r>
            <a:endParaRPr lang="zh-CN" altLang="zh-CN" sz="1400" dirty="0"/>
          </a:p>
          <a:p>
            <a:r>
              <a:rPr lang="zh-CN" altLang="zh-CN" sz="1400" dirty="0"/>
              <a:t>钉距</a:t>
            </a:r>
            <a:r>
              <a:rPr lang="en-US" altLang="zh-CN" sz="1400" dirty="0"/>
              <a:t>:</a:t>
            </a:r>
            <a:r>
              <a:rPr lang="zh-CN" altLang="zh-CN" sz="1400" dirty="0"/>
              <a:t>最小</a:t>
            </a:r>
            <a:r>
              <a:rPr lang="en-US" altLang="zh-CN" sz="1400" dirty="0"/>
              <a:t>25mm</a:t>
            </a:r>
            <a:r>
              <a:rPr lang="zh-CN" altLang="zh-CN" sz="1400" dirty="0"/>
              <a:t>，最大</a:t>
            </a:r>
            <a:r>
              <a:rPr lang="en-US" altLang="zh-CN" sz="1400" dirty="0"/>
              <a:t>100mm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页眉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4" name="圆角矩形 20"/>
          <p:cNvSpPr>
            <a:spLocks noChangeArrowheads="1"/>
          </p:cNvSpPr>
          <p:nvPr/>
        </p:nvSpPr>
        <p:spPr bwMode="auto">
          <a:xfrm>
            <a:off x="241300" y="151211"/>
            <a:ext cx="4570450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0485" name="TextBox 4"/>
          <p:cNvSpPr>
            <a:spLocks noChangeArrowheads="1"/>
          </p:cNvSpPr>
          <p:nvPr/>
        </p:nvSpPr>
        <p:spPr bwMode="auto">
          <a:xfrm>
            <a:off x="321544" y="668766"/>
            <a:ext cx="22145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硬件装备</a:t>
            </a:r>
            <a:endParaRPr lang="zh-CN" altLang="en-US" dirty="0"/>
          </a:p>
        </p:txBody>
      </p:sp>
      <p:sp>
        <p:nvSpPr>
          <p:cNvPr id="20486" name="Line 3"/>
          <p:cNvSpPr>
            <a:spLocks noChangeShapeType="1"/>
          </p:cNvSpPr>
          <p:nvPr/>
        </p:nvSpPr>
        <p:spPr bwMode="auto">
          <a:xfrm>
            <a:off x="4808543" y="1718930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7" name="Line 4"/>
          <p:cNvSpPr>
            <a:spLocks noChangeShapeType="1"/>
          </p:cNvSpPr>
          <p:nvPr/>
        </p:nvSpPr>
        <p:spPr bwMode="auto">
          <a:xfrm>
            <a:off x="4808543" y="1718930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8" name="TextBox 4"/>
          <p:cNvSpPr>
            <a:spLocks noChangeArrowheads="1"/>
          </p:cNvSpPr>
          <p:nvPr/>
        </p:nvSpPr>
        <p:spPr bwMode="auto">
          <a:xfrm>
            <a:off x="321544" y="998434"/>
            <a:ext cx="2535226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纸箱生产主要设备</a:t>
            </a:r>
            <a:endParaRPr lang="zh-CN" altLang="en-US" dirty="0"/>
          </a:p>
        </p:txBody>
      </p:sp>
      <p:pic>
        <p:nvPicPr>
          <p:cNvPr id="20491" name="Picture 11" descr="TCY4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149812"/>
            <a:ext cx="2532062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TextBox 4"/>
          <p:cNvSpPr>
            <a:spLocks noChangeArrowheads="1"/>
          </p:cNvSpPr>
          <p:nvPr/>
        </p:nvSpPr>
        <p:spPr bwMode="auto">
          <a:xfrm>
            <a:off x="3779913" y="2609518"/>
            <a:ext cx="2063677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台湾TCY三色印刷机 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1630</a:t>
            </a:r>
            <a:endParaRPr lang="zh-CN" altLang="en-US" b="1" dirty="0"/>
          </a:p>
        </p:txBody>
      </p:sp>
      <p:pic>
        <p:nvPicPr>
          <p:cNvPr id="20493" name="Picture 13" descr="台湾财益5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3450" y="1143859"/>
            <a:ext cx="2520950" cy="141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TextBox 4"/>
          <p:cNvSpPr>
            <a:spLocks noChangeArrowheads="1"/>
          </p:cNvSpPr>
          <p:nvPr/>
        </p:nvSpPr>
        <p:spPr bwMode="auto">
          <a:xfrm>
            <a:off x="6013451" y="2601183"/>
            <a:ext cx="2498725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财益五色全自动印刷、模切机 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1220</a:t>
            </a:r>
            <a:endParaRPr lang="zh-CN" altLang="en-US" b="1" dirty="0"/>
          </a:p>
        </p:txBody>
      </p:sp>
      <p:pic>
        <p:nvPicPr>
          <p:cNvPr id="20495" name="Picture 15" descr="裱贴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9628" y="2875026"/>
            <a:ext cx="2493963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6" name="TextBox 4"/>
          <p:cNvSpPr>
            <a:spLocks noChangeArrowheads="1"/>
          </p:cNvSpPr>
          <p:nvPr/>
        </p:nvSpPr>
        <p:spPr bwMode="auto">
          <a:xfrm>
            <a:off x="4067177" y="4333542"/>
            <a:ext cx="143986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财益全自动裱贴机</a:t>
            </a:r>
            <a:endParaRPr lang="zh-CN" altLang="en-US" b="1" dirty="0"/>
          </a:p>
        </p:txBody>
      </p:sp>
      <p:pic>
        <p:nvPicPr>
          <p:cNvPr id="20497" name="Picture 17" descr="模切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2018" y="2873837"/>
            <a:ext cx="2701925" cy="140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8" name="TextBox 4"/>
          <p:cNvSpPr>
            <a:spLocks noChangeArrowheads="1"/>
          </p:cNvSpPr>
          <p:nvPr/>
        </p:nvSpPr>
        <p:spPr bwMode="auto">
          <a:xfrm>
            <a:off x="6518275" y="4333542"/>
            <a:ext cx="1785938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台湾立盛全自动模切机</a:t>
            </a:r>
            <a:endParaRPr lang="zh-CN" alt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1301" y="1289283"/>
            <a:ext cx="2964261" cy="114967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 anchor="ctr" anchorCtr="0">
            <a:no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1630 TCY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水墨印刷机  、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1224 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财益印刷机、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台半自动装订机、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台手动装订机，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台裱贴机，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台高速粘箱机等。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3" r="2511" b="15683"/>
          <a:stretch/>
        </p:blipFill>
        <p:spPr bwMode="auto">
          <a:xfrm>
            <a:off x="241300" y="2875026"/>
            <a:ext cx="2854418" cy="13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4"/>
          <p:cNvSpPr>
            <a:spLocks noChangeArrowheads="1"/>
          </p:cNvSpPr>
          <p:nvPr/>
        </p:nvSpPr>
        <p:spPr bwMode="auto">
          <a:xfrm>
            <a:off x="999221" y="4354541"/>
            <a:ext cx="1031135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高速粘箱机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页眉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07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08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1509" name="TextBox 4"/>
          <p:cNvSpPr>
            <a:spLocks noChangeArrowheads="1"/>
          </p:cNvSpPr>
          <p:nvPr/>
        </p:nvSpPr>
        <p:spPr bwMode="auto">
          <a:xfrm>
            <a:off x="322263" y="625468"/>
            <a:ext cx="22145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硬件装备</a:t>
            </a:r>
            <a:endParaRPr lang="zh-CN" altLang="en-US" dirty="0"/>
          </a:p>
        </p:txBody>
      </p:sp>
      <p:sp>
        <p:nvSpPr>
          <p:cNvPr id="21510" name="Line 3"/>
          <p:cNvSpPr>
            <a:spLocks noChangeShapeType="1"/>
          </p:cNvSpPr>
          <p:nvPr/>
        </p:nvSpPr>
        <p:spPr bwMode="auto">
          <a:xfrm>
            <a:off x="4808543" y="1461429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11" name="Line 4"/>
          <p:cNvSpPr>
            <a:spLocks noChangeShapeType="1"/>
          </p:cNvSpPr>
          <p:nvPr/>
        </p:nvSpPr>
        <p:spPr bwMode="auto">
          <a:xfrm>
            <a:off x="4808543" y="1461429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12" name="TextBox 4"/>
          <p:cNvSpPr>
            <a:spLocks noChangeArrowheads="1"/>
          </p:cNvSpPr>
          <p:nvPr/>
        </p:nvSpPr>
        <p:spPr bwMode="auto">
          <a:xfrm>
            <a:off x="1348395" y="667019"/>
            <a:ext cx="2214578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印刷生产主要设备</a:t>
            </a:r>
            <a:endParaRPr lang="zh-CN" altLang="en-US" dirty="0"/>
          </a:p>
        </p:txBody>
      </p:sp>
      <p:sp>
        <p:nvSpPr>
          <p:cNvPr id="21513" name="TextBox 4"/>
          <p:cNvSpPr>
            <a:spLocks noChangeArrowheads="1"/>
          </p:cNvSpPr>
          <p:nvPr/>
        </p:nvSpPr>
        <p:spPr bwMode="auto">
          <a:xfrm>
            <a:off x="4541944" y="2875661"/>
            <a:ext cx="188256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sz="11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全自动卫星式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八</a:t>
            </a:r>
            <a:r>
              <a:rPr sz="11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色轮转机</a:t>
            </a:r>
            <a:endParaRPr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17" name="TextBox 4"/>
          <p:cNvSpPr>
            <a:spLocks noChangeArrowheads="1"/>
          </p:cNvSpPr>
          <p:nvPr/>
        </p:nvSpPr>
        <p:spPr bwMode="auto">
          <a:xfrm>
            <a:off x="4640575" y="4840002"/>
            <a:ext cx="1587610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sz="11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间歇式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</a:t>
            </a:r>
            <a:r>
              <a:rPr sz="11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色印刷机</a:t>
            </a:r>
            <a:endParaRPr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TextBox 4"/>
          <p:cNvSpPr>
            <a:spLocks noChangeArrowheads="1"/>
          </p:cNvSpPr>
          <p:nvPr/>
        </p:nvSpPr>
        <p:spPr bwMode="auto">
          <a:xfrm>
            <a:off x="1115616" y="2875662"/>
            <a:ext cx="1656184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高速不干胶模切机</a:t>
            </a:r>
          </a:p>
        </p:txBody>
      </p:sp>
      <p:pic>
        <p:nvPicPr>
          <p:cNvPr id="7" name="图片 6" descr="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923417"/>
            <a:ext cx="3336925" cy="1952244"/>
          </a:xfrm>
          <a:prstGeom prst="rect">
            <a:avLst/>
          </a:prstGeom>
        </p:spPr>
      </p:pic>
      <p:pic>
        <p:nvPicPr>
          <p:cNvPr id="8" name="图片 7" descr="22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8628" y="923416"/>
            <a:ext cx="3295650" cy="1952244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4" cstate="print"/>
          <a:srcRect t="11207" b="6537"/>
          <a:stretch>
            <a:fillRect/>
          </a:stretch>
        </p:blipFill>
        <p:spPr>
          <a:xfrm>
            <a:off x="3849370" y="3225215"/>
            <a:ext cx="3267710" cy="16762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7538" y="3897120"/>
            <a:ext cx="252824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rgbClr val="FF0000"/>
                </a:solidFill>
              </a:rPr>
              <a:t>专业生产各类彩色标签</a:t>
            </a:r>
            <a:endParaRPr lang="zh-CN" altLang="zh-CN" sz="1800" dirty="0">
              <a:solidFill>
                <a:srgbClr val="FF000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页眉">
            <a:extLst>
              <a:ext uri="{FF2B5EF4-FFF2-40B4-BE49-F238E27FC236}">
                <a16:creationId xmlns:a16="http://schemas.microsoft.com/office/drawing/2014/main" id="{4AAAB0FF-BF24-0B3E-C96A-9448DE7096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07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08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1509" name="TextBox 4"/>
          <p:cNvSpPr>
            <a:spLocks noChangeArrowheads="1"/>
          </p:cNvSpPr>
          <p:nvPr/>
        </p:nvSpPr>
        <p:spPr bwMode="auto">
          <a:xfrm>
            <a:off x="322263" y="728971"/>
            <a:ext cx="22145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硬件装备</a:t>
            </a:r>
            <a:endParaRPr lang="zh-CN" altLang="en-US" dirty="0"/>
          </a:p>
        </p:txBody>
      </p:sp>
      <p:sp>
        <p:nvSpPr>
          <p:cNvPr id="21510" name="Line 3"/>
          <p:cNvSpPr>
            <a:spLocks noChangeShapeType="1"/>
          </p:cNvSpPr>
          <p:nvPr/>
        </p:nvSpPr>
        <p:spPr bwMode="auto">
          <a:xfrm>
            <a:off x="4808543" y="1461429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11" name="Line 4"/>
          <p:cNvSpPr>
            <a:spLocks noChangeShapeType="1"/>
          </p:cNvSpPr>
          <p:nvPr/>
        </p:nvSpPr>
        <p:spPr bwMode="auto">
          <a:xfrm>
            <a:off x="4808543" y="1461429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1512" name="TextBox 4"/>
          <p:cNvSpPr>
            <a:spLocks noChangeArrowheads="1"/>
          </p:cNvSpPr>
          <p:nvPr/>
        </p:nvSpPr>
        <p:spPr bwMode="auto">
          <a:xfrm>
            <a:off x="642910" y="1016377"/>
            <a:ext cx="2214578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印刷生产主要设备</a:t>
            </a:r>
            <a:endParaRPr lang="zh-CN" altLang="en-US" dirty="0"/>
          </a:p>
        </p:txBody>
      </p:sp>
      <p:sp>
        <p:nvSpPr>
          <p:cNvPr id="21513" name="TextBox 4"/>
          <p:cNvSpPr>
            <a:spLocks noChangeArrowheads="1"/>
          </p:cNvSpPr>
          <p:nvPr/>
        </p:nvSpPr>
        <p:spPr bwMode="auto">
          <a:xfrm>
            <a:off x="479414" y="3481427"/>
            <a:ext cx="2508411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德国高宝RAPIDA 105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四色胶印机</a:t>
            </a:r>
            <a:endParaRPr lang="en-US" altLang="zh-CN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740mm*1050mm</a:t>
            </a:r>
            <a:endPara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16" name="Picture 12" descr="印刷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00" y="1279814"/>
            <a:ext cx="2453233" cy="20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直接连接符 15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/>
          <a:stretch/>
        </p:blipFill>
        <p:spPr bwMode="auto">
          <a:xfrm>
            <a:off x="3205660" y="1279814"/>
            <a:ext cx="2214949" cy="212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4"/>
          <p:cNvSpPr>
            <a:spLocks noChangeArrowheads="1"/>
          </p:cNvSpPr>
          <p:nvPr/>
        </p:nvSpPr>
        <p:spPr bwMode="auto">
          <a:xfrm>
            <a:off x="3124096" y="3481427"/>
            <a:ext cx="2378075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唐山玉印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GENERAL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106ES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平模机            </a:t>
            </a:r>
            <a:endParaRPr lang="en-US" altLang="zh-CN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1060mm*760mm</a:t>
            </a:r>
            <a:endParaRPr lang="zh-CN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71" y="1258217"/>
            <a:ext cx="2906081" cy="214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4"/>
          <p:cNvSpPr>
            <a:spLocks noChangeArrowheads="1"/>
          </p:cNvSpPr>
          <p:nvPr/>
        </p:nvSpPr>
        <p:spPr bwMode="auto">
          <a:xfrm>
            <a:off x="5580112" y="3481427"/>
            <a:ext cx="2736304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深圳文洪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WH-650W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全自动高速糊盒机            </a:t>
            </a:r>
            <a:endParaRPr lang="en-US" altLang="zh-CN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1060mm*760mm</a:t>
            </a:r>
            <a:endParaRPr lang="zh-CN" altLang="en-US" b="1" dirty="0"/>
          </a:p>
        </p:txBody>
      </p:sp>
      <p:pic>
        <p:nvPicPr>
          <p:cNvPr id="20" name="图片 19" descr="页眉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2532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2533" name="TextBox 4"/>
          <p:cNvSpPr>
            <a:spLocks noChangeArrowheads="1"/>
          </p:cNvSpPr>
          <p:nvPr/>
        </p:nvSpPr>
        <p:spPr bwMode="auto">
          <a:xfrm>
            <a:off x="303123" y="620651"/>
            <a:ext cx="22145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硬件装备</a:t>
            </a:r>
            <a:endParaRPr lang="zh-CN" altLang="en-US" dirty="0"/>
          </a:p>
        </p:txBody>
      </p:sp>
      <p:sp>
        <p:nvSpPr>
          <p:cNvPr id="22534" name="Line 3"/>
          <p:cNvSpPr>
            <a:spLocks noChangeShapeType="1"/>
          </p:cNvSpPr>
          <p:nvPr/>
        </p:nvSpPr>
        <p:spPr bwMode="auto">
          <a:xfrm>
            <a:off x="5313864" y="1525191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2535" name="Line 4"/>
          <p:cNvSpPr>
            <a:spLocks noChangeShapeType="1"/>
          </p:cNvSpPr>
          <p:nvPr/>
        </p:nvSpPr>
        <p:spPr bwMode="auto">
          <a:xfrm>
            <a:off x="5313864" y="1525191"/>
            <a:ext cx="1587" cy="119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2536" name="TextBox 4"/>
          <p:cNvSpPr>
            <a:spLocks noChangeArrowheads="1"/>
          </p:cNvSpPr>
          <p:nvPr/>
        </p:nvSpPr>
        <p:spPr bwMode="auto">
          <a:xfrm>
            <a:off x="1374677" y="662201"/>
            <a:ext cx="2286016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型材生产主要设备</a:t>
            </a:r>
            <a:endParaRPr lang="zh-CN" altLang="en-US" dirty="0"/>
          </a:p>
        </p:txBody>
      </p:sp>
      <p:pic>
        <p:nvPicPr>
          <p:cNvPr id="22537" name="Picture 15" descr="型材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599" y="946469"/>
            <a:ext cx="2707561" cy="133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TextBox 4"/>
          <p:cNvSpPr>
            <a:spLocks noChangeArrowheads="1"/>
          </p:cNvSpPr>
          <p:nvPr/>
        </p:nvSpPr>
        <p:spPr bwMode="auto">
          <a:xfrm>
            <a:off x="1993487" y="2265224"/>
            <a:ext cx="1666875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高速纸角钢生产线</a:t>
            </a:r>
            <a:endParaRPr lang="zh-CN" altLang="en-US" b="1" dirty="0"/>
          </a:p>
        </p:txBody>
      </p:sp>
      <p:sp>
        <p:nvSpPr>
          <p:cNvPr id="22539" name="TextBox 4"/>
          <p:cNvSpPr>
            <a:spLocks noChangeArrowheads="1"/>
          </p:cNvSpPr>
          <p:nvPr/>
        </p:nvSpPr>
        <p:spPr bwMode="auto">
          <a:xfrm>
            <a:off x="5004049" y="2277898"/>
            <a:ext cx="1857375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1.6m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蜂窝纸板生产线</a:t>
            </a:r>
            <a:endParaRPr lang="zh-CN" altLang="en-US" b="1" dirty="0"/>
          </a:p>
        </p:txBody>
      </p:sp>
      <p:pic>
        <p:nvPicPr>
          <p:cNvPr id="22540" name="Picture 12" descr="蜂窝板生产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105" y="933795"/>
            <a:ext cx="2474474" cy="133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>
            <a:spLocks noChangeArrowheads="1"/>
          </p:cNvSpPr>
          <p:nvPr/>
        </p:nvSpPr>
        <p:spPr bwMode="auto">
          <a:xfrm>
            <a:off x="284486" y="4656609"/>
            <a:ext cx="826079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具备年生产蜂窝纸板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万㎡，纸角钢、纸平板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，各类全纸、纸塑复合包装衬垫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万套的生产能力。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:\32-公司资料\507设备\珍珠棉盒子机-机床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3" y="2556873"/>
            <a:ext cx="2304256" cy="15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27635" y="4230276"/>
            <a:ext cx="1668101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珍珠棉（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EPE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）盒子机</a:t>
            </a:r>
            <a:endParaRPr lang="en-US" altLang="zh-CN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850mm *650mm</a:t>
            </a:r>
            <a:endPara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E:\32-公司资料\507设备\珍珠棉异型粘合机-机床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547971"/>
            <a:ext cx="2740915" cy="158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842126" y="4203336"/>
            <a:ext cx="2419178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珍珠棉（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EPE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）异型粘合机</a:t>
            </a:r>
            <a:endParaRPr lang="en-US" altLang="zh-CN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800mm *500mm</a:t>
            </a:r>
            <a:endPara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E:\32-公司资料\507设备\纵横裁切机-机床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07" y="2644332"/>
            <a:ext cx="2970048" cy="15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5800342" y="4156803"/>
            <a:ext cx="1941896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珍珠棉（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EPE</a:t>
            </a:r>
            <a:r>
              <a:rPr lang="zh-CN" altLang="en-US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）纵横裁切机</a:t>
            </a:r>
            <a:endParaRPr lang="en-US" altLang="zh-CN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800mm *500mm</a:t>
            </a:r>
            <a:endPara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 descr="页眉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0484" name="圆角矩形 20"/>
          <p:cNvSpPr>
            <a:spLocks noChangeArrowheads="1"/>
          </p:cNvSpPr>
          <p:nvPr/>
        </p:nvSpPr>
        <p:spPr bwMode="auto">
          <a:xfrm>
            <a:off x="241300" y="195884"/>
            <a:ext cx="7500938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" name="矩形 1"/>
          <p:cNvSpPr/>
          <p:nvPr/>
        </p:nvSpPr>
        <p:spPr>
          <a:xfrm>
            <a:off x="504736" y="728535"/>
            <a:ext cx="8171720" cy="175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7FD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ts val="21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技术团队 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50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余人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lnSpc>
                <a:spcPts val="2100"/>
              </a:lnSpc>
              <a:buFont typeface="Wingdings" panose="05000000000000000000" charset="0"/>
              <a:buChar char="Ø"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lnSpc>
                <a:spcPts val="21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拥有专利 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多项</a:t>
            </a:r>
          </a:p>
          <a:p>
            <a:pPr marL="285750" indent="-285750">
              <a:lnSpc>
                <a:spcPts val="2100"/>
              </a:lnSpc>
              <a:buFont typeface="Wingdings" panose="05000000000000000000" charset="0"/>
              <a:buChar char="Ø"/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lnSpc>
                <a:spcPts val="21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能力：中国电子产品包装研发中心、四川省企业技术中心。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ts val="21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</a:p>
          <a:p>
            <a:pPr>
              <a:lnSpc>
                <a:spcPts val="21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客户把需求告诉我们，包装方案由我们搞定，让客户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省心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！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TextBox 4"/>
          <p:cNvSpPr>
            <a:spLocks noChangeArrowheads="1"/>
          </p:cNvSpPr>
          <p:nvPr/>
        </p:nvSpPr>
        <p:spPr bwMode="auto">
          <a:xfrm>
            <a:off x="4217515" y="217395"/>
            <a:ext cx="191452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技术能力</a:t>
            </a:r>
          </a:p>
        </p:txBody>
      </p:sp>
      <p:pic>
        <p:nvPicPr>
          <p:cNvPr id="6" name="Picture 14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009" y="2506943"/>
            <a:ext cx="2266454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7" y="2556143"/>
            <a:ext cx="2072005" cy="11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接连接符 12"/>
          <p:cNvCxnSpPr/>
          <p:nvPr/>
        </p:nvCxnSpPr>
        <p:spPr>
          <a:xfrm>
            <a:off x="85656" y="614391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6"/>
          <p:cNvPicPr>
            <a:picLocks noChangeAspect="1"/>
          </p:cNvPicPr>
          <p:nvPr/>
        </p:nvPicPr>
        <p:blipFill>
          <a:blip r:embed="rId5"/>
          <a:srcRect r="5647" b="11978"/>
          <a:stretch>
            <a:fillRect/>
          </a:stretch>
        </p:blipFill>
        <p:spPr>
          <a:xfrm>
            <a:off x="1135181" y="3680855"/>
            <a:ext cx="3807460" cy="13670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9" y="3680855"/>
            <a:ext cx="2558415" cy="13670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6885" y="2563972"/>
            <a:ext cx="1944216" cy="116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 descr="页眉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92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3"/>
          <p:cNvSpPr>
            <a:spLocks noChangeShapeType="1"/>
          </p:cNvSpPr>
          <p:nvPr/>
        </p:nvSpPr>
        <p:spPr bwMode="auto">
          <a:xfrm>
            <a:off x="4808541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0243" name="Line 4"/>
          <p:cNvSpPr>
            <a:spLocks noChangeShapeType="1"/>
          </p:cNvSpPr>
          <p:nvPr/>
        </p:nvSpPr>
        <p:spPr bwMode="auto">
          <a:xfrm>
            <a:off x="4808541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4030765" y="927013"/>
            <a:ext cx="1036935" cy="476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5749" tIns="37874" rIns="75749" bIns="37874" anchor="ctr">
            <a:spAutoFit/>
          </a:bodyPr>
          <a:lstStyle/>
          <a:p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目录</a:t>
            </a:r>
            <a:endParaRPr lang="zh-CN" altLang="en-US" sz="2600" dirty="0"/>
          </a:p>
        </p:txBody>
      </p:sp>
      <p:sp>
        <p:nvSpPr>
          <p:cNvPr id="11" name="六边形 10"/>
          <p:cNvSpPr>
            <a:spLocks/>
          </p:cNvSpPr>
          <p:nvPr/>
        </p:nvSpPr>
        <p:spPr>
          <a:xfrm rot="1620000">
            <a:off x="1897075" y="1752567"/>
            <a:ext cx="1293249" cy="1003383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六边形 11"/>
          <p:cNvSpPr>
            <a:spLocks/>
          </p:cNvSpPr>
          <p:nvPr/>
        </p:nvSpPr>
        <p:spPr>
          <a:xfrm rot="1620000">
            <a:off x="3111520" y="1752566"/>
            <a:ext cx="1293249" cy="1003383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六边形 12"/>
          <p:cNvSpPr>
            <a:spLocks/>
          </p:cNvSpPr>
          <p:nvPr/>
        </p:nvSpPr>
        <p:spPr>
          <a:xfrm rot="1620000">
            <a:off x="4325968" y="1752566"/>
            <a:ext cx="1293249" cy="1003383"/>
          </a:xfrm>
          <a:prstGeom prst="hexagon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六边形 13"/>
          <p:cNvSpPr>
            <a:spLocks/>
          </p:cNvSpPr>
          <p:nvPr/>
        </p:nvSpPr>
        <p:spPr>
          <a:xfrm rot="1620000">
            <a:off x="5540413" y="1752566"/>
            <a:ext cx="1293249" cy="1003383"/>
          </a:xfrm>
          <a:prstGeom prst="hexagon">
            <a:avLst/>
          </a:prstGeom>
          <a:solidFill>
            <a:srgbClr val="9966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六边形 18"/>
          <p:cNvSpPr>
            <a:spLocks/>
          </p:cNvSpPr>
          <p:nvPr/>
        </p:nvSpPr>
        <p:spPr>
          <a:xfrm rot="1620000">
            <a:off x="2540015" y="2700340"/>
            <a:ext cx="1293249" cy="1003383"/>
          </a:xfrm>
          <a:prstGeom prst="hexagon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六边形 19"/>
          <p:cNvSpPr>
            <a:spLocks/>
          </p:cNvSpPr>
          <p:nvPr/>
        </p:nvSpPr>
        <p:spPr>
          <a:xfrm rot="1620000">
            <a:off x="3754460" y="2700339"/>
            <a:ext cx="1293249" cy="1003383"/>
          </a:xfrm>
          <a:prstGeom prst="hexagon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六边形 20"/>
          <p:cNvSpPr>
            <a:spLocks/>
          </p:cNvSpPr>
          <p:nvPr/>
        </p:nvSpPr>
        <p:spPr>
          <a:xfrm rot="1620000">
            <a:off x="4968908" y="2700339"/>
            <a:ext cx="1293249" cy="1003383"/>
          </a:xfrm>
          <a:prstGeom prst="hex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六边形 21"/>
          <p:cNvSpPr>
            <a:spLocks/>
          </p:cNvSpPr>
          <p:nvPr/>
        </p:nvSpPr>
        <p:spPr>
          <a:xfrm rot="1620000">
            <a:off x="6183352" y="2700338"/>
            <a:ext cx="1293249" cy="1003383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093611" y="1800221"/>
            <a:ext cx="4493055" cy="911725"/>
            <a:chOff x="2093610" y="2571748"/>
            <a:chExt cx="4493055" cy="1013027"/>
          </a:xfrm>
        </p:grpSpPr>
        <p:sp>
          <p:nvSpPr>
            <p:cNvPr id="25" name="TextBox 24"/>
            <p:cNvSpPr txBox="1"/>
            <p:nvPr/>
          </p:nvSpPr>
          <p:spPr>
            <a:xfrm>
              <a:off x="2356455" y="2598415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93610" y="3164146"/>
              <a:ext cx="900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公司介绍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14876" y="2571748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72000" y="3071813"/>
              <a:ext cx="80021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公司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组织结构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00430" y="2571748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86116" y="3071814"/>
              <a:ext cx="954107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公司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战略及文化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29322" y="2571748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86446" y="3071814"/>
              <a:ext cx="80021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公司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经营概况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643176" y="2764634"/>
            <a:ext cx="4503982" cy="911724"/>
            <a:chOff x="2000233" y="2571748"/>
            <a:chExt cx="4503982" cy="1013026"/>
          </a:xfrm>
        </p:grpSpPr>
        <p:sp>
          <p:nvSpPr>
            <p:cNvPr id="54" name="TextBox 53"/>
            <p:cNvSpPr txBox="1"/>
            <p:nvPr/>
          </p:nvSpPr>
          <p:spPr>
            <a:xfrm>
              <a:off x="2285984" y="2571748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000233" y="3071813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公司业务门类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14876" y="2571748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66495" y="3071813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公司荣誉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500430" y="2571748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203665" y="3071813"/>
              <a:ext cx="1107996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公司核心资源</a:t>
              </a:r>
              <a:endParaRPr lang="en-US" altLang="zh-CN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及能力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29322" y="2571748"/>
              <a:ext cx="494112" cy="64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857884" y="3071814"/>
              <a:ext cx="64633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结束语</a:t>
              </a: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2D994A1-6FC7-4012-A106-DC8AD6CB133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23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302002"/>
            <a:ext cx="1400810" cy="129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/>
          <a:stretch>
            <a:fillRect/>
          </a:stretch>
        </p:blipFill>
        <p:spPr bwMode="auto">
          <a:xfrm>
            <a:off x="5003165" y="3662744"/>
            <a:ext cx="1366520" cy="120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E:\5- 包装公司基本信息(相关证书)\四川长虹包装印务有限公司-ISO14001：2015环境体系证书-有效期至2024.5.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35" y="2359724"/>
            <a:ext cx="1399540" cy="12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250554" y="4746232"/>
            <a:ext cx="1264109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品质团队</a:t>
            </a:r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1" y="3596450"/>
            <a:ext cx="3424555" cy="110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98356" y="570390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62327" y="679969"/>
            <a:ext cx="8519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品质管理团队：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余人</a:t>
            </a: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体系认证：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ISO9001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ISO14001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ISO45001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FSC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环保：满足</a:t>
            </a:r>
            <a:r>
              <a:rPr lang="en-US" altLang="zh-CN" sz="2400" dirty="0">
                <a:solidFill>
                  <a:srgbClr val="1832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RoHS</a:t>
            </a:r>
            <a:r>
              <a:rPr lang="zh-CN" altLang="en-US" sz="2400" dirty="0">
                <a:solidFill>
                  <a:srgbClr val="1832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1832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REACH</a:t>
            </a:r>
            <a:r>
              <a:rPr lang="zh-CN" altLang="en-US" sz="2400" dirty="0">
                <a:solidFill>
                  <a:srgbClr val="1832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1832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POPs</a:t>
            </a:r>
            <a:r>
              <a:rPr lang="zh-CN" altLang="en-US" sz="2400" dirty="0">
                <a:solidFill>
                  <a:srgbClr val="1832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、无卤、</a:t>
            </a:r>
            <a:r>
              <a:rPr lang="en-US" altLang="zh-CN" sz="2400" dirty="0">
                <a:solidFill>
                  <a:srgbClr val="1832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VOCs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品质及服务让客户满意！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rcRect l="2281" t="554" r="-2283" b="-1625"/>
          <a:stretch>
            <a:fillRect/>
          </a:stretch>
        </p:blipFill>
        <p:spPr>
          <a:xfrm>
            <a:off x="6579235" y="3652457"/>
            <a:ext cx="1399540" cy="12601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b="10225"/>
          <a:stretch>
            <a:fillRect/>
          </a:stretch>
        </p:blipFill>
        <p:spPr bwMode="auto">
          <a:xfrm>
            <a:off x="320112" y="2285884"/>
            <a:ext cx="3597275" cy="130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圆角矩形 20"/>
          <p:cNvSpPr>
            <a:spLocks noChangeArrowheads="1"/>
          </p:cNvSpPr>
          <p:nvPr/>
        </p:nvSpPr>
        <p:spPr bwMode="auto">
          <a:xfrm>
            <a:off x="241300" y="10650"/>
            <a:ext cx="4546724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15" name="TextBox 4"/>
          <p:cNvSpPr>
            <a:spLocks noChangeArrowheads="1"/>
          </p:cNvSpPr>
          <p:nvPr/>
        </p:nvSpPr>
        <p:spPr bwMode="auto">
          <a:xfrm>
            <a:off x="4011613" y="76491"/>
            <a:ext cx="191452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品质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能力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17" name="图片 16" descr="页眉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322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接连接符 55"/>
          <p:cNvCxnSpPr/>
          <p:nvPr/>
        </p:nvCxnSpPr>
        <p:spPr>
          <a:xfrm>
            <a:off x="5302114" y="3046081"/>
            <a:ext cx="698646" cy="253803"/>
          </a:xfrm>
          <a:prstGeom prst="line">
            <a:avLst/>
          </a:prstGeom>
          <a:ln w="38100">
            <a:solidFill>
              <a:srgbClr val="DB70D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5429256" y="2682027"/>
            <a:ext cx="571504" cy="158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2548029" y="2832514"/>
            <a:ext cx="571504" cy="15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5275910" y="2008178"/>
            <a:ext cx="571504" cy="214314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rot="10800000">
            <a:off x="2658019" y="2212854"/>
            <a:ext cx="500066" cy="142876"/>
          </a:xfrm>
          <a:prstGeom prst="line">
            <a:avLst/>
          </a:prstGeom>
          <a:ln w="381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rot="5400000" flipH="1" flipV="1">
            <a:off x="4929191" y="1602960"/>
            <a:ext cx="428628" cy="357190"/>
          </a:xfrm>
          <a:prstGeom prst="line">
            <a:avLst/>
          </a:prstGeom>
          <a:ln w="38100">
            <a:solidFill>
              <a:srgbClr val="3399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3036083" y="1602960"/>
            <a:ext cx="500066" cy="35719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rot="5400000" flipH="1" flipV="1">
            <a:off x="3860934" y="1447388"/>
            <a:ext cx="428628" cy="1588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2393690" y="3172982"/>
            <a:ext cx="724481" cy="147252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91362" y="1281491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质量信息化工具应用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72734" y="1928919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质量审核能力覆盖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90855" y="2495741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产品质量检测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IQC/IPQC/FQC/OQC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72733" y="3203930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PDCA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持续改进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786447" y="1142992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完善的质量体系建设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192057" y="2504131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新产品质量控制策划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43636" y="3154688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产品生产全过程保证能力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964572" y="3639338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快速的客户服务和应急响应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801666" y="757149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良好质量团队组织和质量氛围</a:t>
            </a:r>
          </a:p>
        </p:txBody>
      </p:sp>
      <p:cxnSp>
        <p:nvCxnSpPr>
          <p:cNvPr id="72" name="直接连接符 71"/>
          <p:cNvCxnSpPr/>
          <p:nvPr/>
        </p:nvCxnSpPr>
        <p:spPr>
          <a:xfrm>
            <a:off x="5214942" y="3492085"/>
            <a:ext cx="571504" cy="28575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053869" y="1861747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质量策略：关键流程、关键指标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07246" y="643538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9370" y="3671431"/>
            <a:ext cx="188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工具应用数据分析</a:t>
            </a: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2546091" y="3332338"/>
            <a:ext cx="724481" cy="42447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3" name="圆角矩形 20"/>
          <p:cNvSpPr>
            <a:spLocks noChangeArrowheads="1"/>
          </p:cNvSpPr>
          <p:nvPr/>
        </p:nvSpPr>
        <p:spPr bwMode="auto">
          <a:xfrm>
            <a:off x="73702" y="128593"/>
            <a:ext cx="4546724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45" name="TextBox 4"/>
          <p:cNvSpPr>
            <a:spLocks noChangeArrowheads="1"/>
          </p:cNvSpPr>
          <p:nvPr/>
        </p:nvSpPr>
        <p:spPr bwMode="auto">
          <a:xfrm>
            <a:off x="3933898" y="242155"/>
            <a:ext cx="191452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品质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能力</a:t>
            </a:r>
          </a:p>
        </p:txBody>
      </p:sp>
      <p:pic>
        <p:nvPicPr>
          <p:cNvPr id="46" name="图片 45" descr="页眉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  <p:grpSp>
        <p:nvGrpSpPr>
          <p:cNvPr id="89" name="组合 88"/>
          <p:cNvGrpSpPr/>
          <p:nvPr/>
        </p:nvGrpSpPr>
        <p:grpSpPr>
          <a:xfrm>
            <a:off x="3343505" y="1802650"/>
            <a:ext cx="1800000" cy="2859206"/>
            <a:chOff x="3214678" y="1214428"/>
            <a:chExt cx="1800000" cy="2859206"/>
          </a:xfrm>
        </p:grpSpPr>
        <p:grpSp>
          <p:nvGrpSpPr>
            <p:cNvPr id="90" name="组合 89"/>
            <p:cNvGrpSpPr/>
            <p:nvPr/>
          </p:nvGrpSpPr>
          <p:grpSpPr>
            <a:xfrm>
              <a:off x="3214678" y="1214428"/>
              <a:ext cx="1800000" cy="2859206"/>
              <a:chOff x="3214678" y="1214428"/>
              <a:chExt cx="1800000" cy="2859206"/>
            </a:xfrm>
          </p:grpSpPr>
          <p:cxnSp>
            <p:nvCxnSpPr>
              <p:cNvPr id="92" name="直接连接符 91"/>
              <p:cNvCxnSpPr>
                <a:stCxn id="94" idx="0"/>
              </p:cNvCxnSpPr>
              <p:nvPr/>
            </p:nvCxnSpPr>
            <p:spPr>
              <a:xfrm flipH="1" flipV="1">
                <a:off x="3929058" y="2285998"/>
                <a:ext cx="151091" cy="10459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>
                <a:stCxn id="94" idx="0"/>
              </p:cNvCxnSpPr>
              <p:nvPr/>
            </p:nvCxnSpPr>
            <p:spPr>
              <a:xfrm flipV="1">
                <a:off x="4080149" y="2285998"/>
                <a:ext cx="206099" cy="10459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任意多边形 93"/>
              <p:cNvSpPr/>
              <p:nvPr/>
            </p:nvSpPr>
            <p:spPr bwMode="gray">
              <a:xfrm>
                <a:off x="3214678" y="1214428"/>
                <a:ext cx="1800000" cy="2124000"/>
              </a:xfrm>
              <a:custGeom>
                <a:avLst/>
                <a:gdLst>
                  <a:gd name="connsiteX0" fmla="*/ 947319 w 1970227"/>
                  <a:gd name="connsiteY0" fmla="*/ 2375002 h 2382317"/>
                  <a:gd name="connsiteX1" fmla="*/ 757124 w 1970227"/>
                  <a:gd name="connsiteY1" fmla="*/ 2367687 h 2382317"/>
                  <a:gd name="connsiteX2" fmla="*/ 566929 w 1970227"/>
                  <a:gd name="connsiteY2" fmla="*/ 2287220 h 2382317"/>
                  <a:gd name="connsiteX3" fmla="*/ 515722 w 1970227"/>
                  <a:gd name="connsiteY3" fmla="*/ 2162861 h 2382317"/>
                  <a:gd name="connsiteX4" fmla="*/ 457201 w 1970227"/>
                  <a:gd name="connsiteY4" fmla="*/ 1914145 h 2382317"/>
                  <a:gd name="connsiteX5" fmla="*/ 252375 w 1970227"/>
                  <a:gd name="connsiteY5" fmla="*/ 1672743 h 2382317"/>
                  <a:gd name="connsiteX6" fmla="*/ 113386 w 1970227"/>
                  <a:gd name="connsiteY6" fmla="*/ 1533754 h 2382317"/>
                  <a:gd name="connsiteX7" fmla="*/ 18289 w 1970227"/>
                  <a:gd name="connsiteY7" fmla="*/ 1175309 h 2382317"/>
                  <a:gd name="connsiteX8" fmla="*/ 10973 w 1970227"/>
                  <a:gd name="connsiteY8" fmla="*/ 816865 h 2382317"/>
                  <a:gd name="connsiteX9" fmla="*/ 84125 w 1970227"/>
                  <a:gd name="connsiteY9" fmla="*/ 436474 h 2382317"/>
                  <a:gd name="connsiteX10" fmla="*/ 296266 w 1970227"/>
                  <a:gd name="connsiteY10" fmla="*/ 217018 h 2382317"/>
                  <a:gd name="connsiteX11" fmla="*/ 610820 w 1970227"/>
                  <a:gd name="connsiteY11" fmla="*/ 63399 h 2382317"/>
                  <a:gd name="connsiteX12" fmla="*/ 961949 w 1970227"/>
                  <a:gd name="connsiteY12" fmla="*/ 4877 h 2382317"/>
                  <a:gd name="connsiteX13" fmla="*/ 1444753 w 1970227"/>
                  <a:gd name="connsiteY13" fmla="*/ 92660 h 2382317"/>
                  <a:gd name="connsiteX14" fmla="*/ 1795882 w 1970227"/>
                  <a:gd name="connsiteY14" fmla="*/ 341377 h 2382317"/>
                  <a:gd name="connsiteX15" fmla="*/ 1934871 w 1970227"/>
                  <a:gd name="connsiteY15" fmla="*/ 692506 h 2382317"/>
                  <a:gd name="connsiteX16" fmla="*/ 1949501 w 1970227"/>
                  <a:gd name="connsiteY16" fmla="*/ 1094842 h 2382317"/>
                  <a:gd name="connsiteX17" fmla="*/ 1810513 w 1970227"/>
                  <a:gd name="connsiteY17" fmla="*/ 1533754 h 2382317"/>
                  <a:gd name="connsiteX18" fmla="*/ 1649578 w 1970227"/>
                  <a:gd name="connsiteY18" fmla="*/ 1760525 h 2382317"/>
                  <a:gd name="connsiteX19" fmla="*/ 1561796 w 1970227"/>
                  <a:gd name="connsiteY19" fmla="*/ 1855623 h 2382317"/>
                  <a:gd name="connsiteX20" fmla="*/ 1444753 w 1970227"/>
                  <a:gd name="connsiteY20" fmla="*/ 2184807 h 2382317"/>
                  <a:gd name="connsiteX21" fmla="*/ 1291133 w 1970227"/>
                  <a:gd name="connsiteY21" fmla="*/ 2323796 h 2382317"/>
                  <a:gd name="connsiteX22" fmla="*/ 1159460 w 1970227"/>
                  <a:gd name="connsiteY22" fmla="*/ 2367687 h 2382317"/>
                  <a:gd name="connsiteX23" fmla="*/ 947319 w 1970227"/>
                  <a:gd name="connsiteY23" fmla="*/ 2375002 h 238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70227" h="2382317">
                    <a:moveTo>
                      <a:pt x="947319" y="2375002"/>
                    </a:moveTo>
                    <a:cubicBezTo>
                      <a:pt x="880263" y="2375002"/>
                      <a:pt x="820522" y="2382317"/>
                      <a:pt x="757124" y="2367687"/>
                    </a:cubicBezTo>
                    <a:cubicBezTo>
                      <a:pt x="693726" y="2353057"/>
                      <a:pt x="607163" y="2321358"/>
                      <a:pt x="566929" y="2287220"/>
                    </a:cubicBezTo>
                    <a:cubicBezTo>
                      <a:pt x="526695" y="2253082"/>
                      <a:pt x="534010" y="2225040"/>
                      <a:pt x="515722" y="2162861"/>
                    </a:cubicBezTo>
                    <a:cubicBezTo>
                      <a:pt x="497434" y="2100682"/>
                      <a:pt x="501092" y="1995831"/>
                      <a:pt x="457201" y="1914145"/>
                    </a:cubicBezTo>
                    <a:cubicBezTo>
                      <a:pt x="413310" y="1832459"/>
                      <a:pt x="309677" y="1736141"/>
                      <a:pt x="252375" y="1672743"/>
                    </a:cubicBezTo>
                    <a:cubicBezTo>
                      <a:pt x="195073" y="1609345"/>
                      <a:pt x="152400" y="1616660"/>
                      <a:pt x="113386" y="1533754"/>
                    </a:cubicBezTo>
                    <a:cubicBezTo>
                      <a:pt x="74372" y="1450848"/>
                      <a:pt x="35358" y="1294790"/>
                      <a:pt x="18289" y="1175309"/>
                    </a:cubicBezTo>
                    <a:cubicBezTo>
                      <a:pt x="1220" y="1055828"/>
                      <a:pt x="0" y="940004"/>
                      <a:pt x="10973" y="816865"/>
                    </a:cubicBezTo>
                    <a:cubicBezTo>
                      <a:pt x="21946" y="693726"/>
                      <a:pt x="36576" y="536448"/>
                      <a:pt x="84125" y="436474"/>
                    </a:cubicBezTo>
                    <a:cubicBezTo>
                      <a:pt x="131674" y="336500"/>
                      <a:pt x="208484" y="279197"/>
                      <a:pt x="296266" y="217018"/>
                    </a:cubicBezTo>
                    <a:cubicBezTo>
                      <a:pt x="384048" y="154839"/>
                      <a:pt x="499873" y="98756"/>
                      <a:pt x="610820" y="63399"/>
                    </a:cubicBezTo>
                    <a:cubicBezTo>
                      <a:pt x="721767" y="28042"/>
                      <a:pt x="822960" y="0"/>
                      <a:pt x="961949" y="4877"/>
                    </a:cubicBezTo>
                    <a:cubicBezTo>
                      <a:pt x="1100938" y="9754"/>
                      <a:pt x="1305764" y="36577"/>
                      <a:pt x="1444753" y="92660"/>
                    </a:cubicBezTo>
                    <a:cubicBezTo>
                      <a:pt x="1583742" y="148743"/>
                      <a:pt x="1714196" y="241403"/>
                      <a:pt x="1795882" y="341377"/>
                    </a:cubicBezTo>
                    <a:cubicBezTo>
                      <a:pt x="1877568" y="441351"/>
                      <a:pt x="1909268" y="566929"/>
                      <a:pt x="1934871" y="692506"/>
                    </a:cubicBezTo>
                    <a:cubicBezTo>
                      <a:pt x="1960474" y="818083"/>
                      <a:pt x="1970227" y="954634"/>
                      <a:pt x="1949501" y="1094842"/>
                    </a:cubicBezTo>
                    <a:cubicBezTo>
                      <a:pt x="1928775" y="1235050"/>
                      <a:pt x="1860500" y="1422807"/>
                      <a:pt x="1810513" y="1533754"/>
                    </a:cubicBezTo>
                    <a:cubicBezTo>
                      <a:pt x="1760526" y="1644701"/>
                      <a:pt x="1691031" y="1706880"/>
                      <a:pt x="1649578" y="1760525"/>
                    </a:cubicBezTo>
                    <a:cubicBezTo>
                      <a:pt x="1608125" y="1814170"/>
                      <a:pt x="1595933" y="1784909"/>
                      <a:pt x="1561796" y="1855623"/>
                    </a:cubicBezTo>
                    <a:cubicBezTo>
                      <a:pt x="1527659" y="1926337"/>
                      <a:pt x="1489864" y="2106778"/>
                      <a:pt x="1444753" y="2184807"/>
                    </a:cubicBezTo>
                    <a:cubicBezTo>
                      <a:pt x="1399643" y="2262836"/>
                      <a:pt x="1338682" y="2293316"/>
                      <a:pt x="1291133" y="2323796"/>
                    </a:cubicBezTo>
                    <a:cubicBezTo>
                      <a:pt x="1243584" y="2354276"/>
                      <a:pt x="1222858" y="2359153"/>
                      <a:pt x="1159460" y="2367687"/>
                    </a:cubicBezTo>
                    <a:cubicBezTo>
                      <a:pt x="1096062" y="2376221"/>
                      <a:pt x="1014375" y="2375002"/>
                      <a:pt x="947319" y="2375002"/>
                    </a:cubicBez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圆角矩形 94"/>
              <p:cNvSpPr/>
              <p:nvPr/>
            </p:nvSpPr>
            <p:spPr bwMode="gray">
              <a:xfrm>
                <a:off x="3786182" y="3429006"/>
                <a:ext cx="648000" cy="10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圆角矩形 95"/>
              <p:cNvSpPr/>
              <p:nvPr/>
            </p:nvSpPr>
            <p:spPr bwMode="gray">
              <a:xfrm>
                <a:off x="3786182" y="3571882"/>
                <a:ext cx="648000" cy="108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圆角矩形 96"/>
              <p:cNvSpPr/>
              <p:nvPr/>
            </p:nvSpPr>
            <p:spPr bwMode="gray">
              <a:xfrm>
                <a:off x="3786182" y="3714758"/>
                <a:ext cx="648000" cy="10800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圆角矩形 97"/>
              <p:cNvSpPr/>
              <p:nvPr/>
            </p:nvSpPr>
            <p:spPr bwMode="gray">
              <a:xfrm>
                <a:off x="3786182" y="3857634"/>
                <a:ext cx="648000" cy="3600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 bwMode="gray">
              <a:xfrm>
                <a:off x="3857620" y="3857634"/>
                <a:ext cx="504000" cy="216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1" name="矩形 90"/>
            <p:cNvSpPr/>
            <p:nvPr/>
          </p:nvSpPr>
          <p:spPr>
            <a:xfrm>
              <a:off x="4557332" y="1857370"/>
              <a:ext cx="18473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zh-CN" altLang="en-US" sz="36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DB70D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sp>
        <p:nvSpPr>
          <p:cNvPr id="100" name="TextBox 19"/>
          <p:cNvSpPr txBox="1"/>
          <p:nvPr/>
        </p:nvSpPr>
        <p:spPr>
          <a:xfrm>
            <a:off x="3593538" y="2322541"/>
            <a:ext cx="1355011" cy="4770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Quality</a:t>
            </a:r>
            <a:endParaRPr lang="zh-CN" altLang="en-US" sz="25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866869"/>
      </p:ext>
    </p:extLst>
  </p:cSld>
  <p:clrMapOvr>
    <a:masterClrMapping/>
  </p:clrMapOvr>
  <p:transition advTm="9076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69319" y="1440058"/>
            <a:ext cx="2964656" cy="2800926"/>
            <a:chOff x="3089673" y="1527970"/>
            <a:chExt cx="2964656" cy="3112140"/>
          </a:xfrm>
        </p:grpSpPr>
        <p:grpSp>
          <p:nvGrpSpPr>
            <p:cNvPr id="2" name="组合 1"/>
            <p:cNvGrpSpPr/>
            <p:nvPr/>
          </p:nvGrpSpPr>
          <p:grpSpPr bwMode="auto">
            <a:xfrm>
              <a:off x="3089673" y="1527970"/>
              <a:ext cx="2964656" cy="3086364"/>
              <a:chOff x="2343047" y="1309778"/>
              <a:chExt cx="3954359" cy="3703390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2343047" y="2536833"/>
                <a:ext cx="1241891" cy="124293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005283" y="3763889"/>
                <a:ext cx="1241891" cy="124134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4378986" y="3733728"/>
                <a:ext cx="1241891" cy="124134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055515" y="2563819"/>
                <a:ext cx="1241891" cy="124134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388515" y="1327239"/>
                <a:ext cx="1241891" cy="124293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48162" y="1327239"/>
                <a:ext cx="1241891" cy="124293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71922"/>
              <p:cNvSpPr/>
              <p:nvPr/>
            </p:nvSpPr>
            <p:spPr bwMode="auto">
              <a:xfrm>
                <a:off x="3095614" y="3809164"/>
                <a:ext cx="2406146" cy="1091836"/>
              </a:xfrm>
              <a:custGeom>
                <a:avLst/>
                <a:gdLst>
                  <a:gd name="T0" fmla="*/ 2222 w 2861"/>
                  <a:gd name="T1" fmla="*/ 1397 h 1397"/>
                  <a:gd name="T2" fmla="*/ 1752 w 2861"/>
                  <a:gd name="T3" fmla="*/ 1171 h 1397"/>
                  <a:gd name="T4" fmla="*/ 1433 w 2861"/>
                  <a:gd name="T5" fmla="*/ 1056 h 1397"/>
                  <a:gd name="T6" fmla="*/ 1109 w 2861"/>
                  <a:gd name="T7" fmla="*/ 1171 h 1397"/>
                  <a:gd name="T8" fmla="*/ 900 w 2861"/>
                  <a:gd name="T9" fmla="*/ 1336 h 1397"/>
                  <a:gd name="T10" fmla="*/ 639 w 2861"/>
                  <a:gd name="T11" fmla="*/ 1397 h 1397"/>
                  <a:gd name="T12" fmla="*/ 0 w 2861"/>
                  <a:gd name="T13" fmla="*/ 699 h 1397"/>
                  <a:gd name="T14" fmla="*/ 639 w 2861"/>
                  <a:gd name="T15" fmla="*/ 0 h 1397"/>
                  <a:gd name="T16" fmla="*/ 1109 w 2861"/>
                  <a:gd name="T17" fmla="*/ 226 h 1397"/>
                  <a:gd name="T18" fmla="*/ 1109 w 2861"/>
                  <a:gd name="T19" fmla="*/ 226 h 1397"/>
                  <a:gd name="T20" fmla="*/ 1438 w 2861"/>
                  <a:gd name="T21" fmla="*/ 339 h 1397"/>
                  <a:gd name="T22" fmla="*/ 1752 w 2861"/>
                  <a:gd name="T23" fmla="*/ 226 h 1397"/>
                  <a:gd name="T24" fmla="*/ 2222 w 2861"/>
                  <a:gd name="T25" fmla="*/ 0 h 1397"/>
                  <a:gd name="T26" fmla="*/ 2861 w 2861"/>
                  <a:gd name="T27" fmla="*/ 699 h 1397"/>
                  <a:gd name="T28" fmla="*/ 2222 w 2861"/>
                  <a:gd name="T2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61" h="1397">
                    <a:moveTo>
                      <a:pt x="2222" y="1397"/>
                    </a:moveTo>
                    <a:cubicBezTo>
                      <a:pt x="2048" y="1397"/>
                      <a:pt x="1881" y="1317"/>
                      <a:pt x="1752" y="1171"/>
                    </a:cubicBezTo>
                    <a:cubicBezTo>
                      <a:pt x="1688" y="1099"/>
                      <a:pt x="1569" y="1056"/>
                      <a:pt x="1433" y="1056"/>
                    </a:cubicBezTo>
                    <a:cubicBezTo>
                      <a:pt x="1294" y="1056"/>
                      <a:pt x="1170" y="1100"/>
                      <a:pt x="1109" y="1171"/>
                    </a:cubicBezTo>
                    <a:cubicBezTo>
                      <a:pt x="1049" y="1242"/>
                      <a:pt x="979" y="1297"/>
                      <a:pt x="900" y="1336"/>
                    </a:cubicBezTo>
                    <a:cubicBezTo>
                      <a:pt x="817" y="1377"/>
                      <a:pt x="729" y="1397"/>
                      <a:pt x="639" y="1397"/>
                    </a:cubicBezTo>
                    <a:cubicBezTo>
                      <a:pt x="286" y="1397"/>
                      <a:pt x="0" y="1084"/>
                      <a:pt x="0" y="699"/>
                    </a:cubicBezTo>
                    <a:cubicBezTo>
                      <a:pt x="0" y="313"/>
                      <a:pt x="286" y="0"/>
                      <a:pt x="639" y="0"/>
                    </a:cubicBezTo>
                    <a:cubicBezTo>
                      <a:pt x="817" y="0"/>
                      <a:pt x="988" y="82"/>
                      <a:pt x="1109" y="226"/>
                    </a:cubicBezTo>
                    <a:cubicBezTo>
                      <a:pt x="1109" y="226"/>
                      <a:pt x="1109" y="226"/>
                      <a:pt x="1109" y="226"/>
                    </a:cubicBezTo>
                    <a:cubicBezTo>
                      <a:pt x="1177" y="297"/>
                      <a:pt x="1299" y="339"/>
                      <a:pt x="1438" y="339"/>
                    </a:cubicBezTo>
                    <a:cubicBezTo>
                      <a:pt x="1576" y="339"/>
                      <a:pt x="1696" y="296"/>
                      <a:pt x="1752" y="226"/>
                    </a:cubicBezTo>
                    <a:cubicBezTo>
                      <a:pt x="1873" y="82"/>
                      <a:pt x="2044" y="0"/>
                      <a:pt x="2222" y="0"/>
                    </a:cubicBezTo>
                    <a:cubicBezTo>
                      <a:pt x="2575" y="0"/>
                      <a:pt x="2861" y="313"/>
                      <a:pt x="2861" y="699"/>
                    </a:cubicBezTo>
                    <a:cubicBezTo>
                      <a:pt x="2861" y="1084"/>
                      <a:pt x="2575" y="1397"/>
                      <a:pt x="2222" y="1397"/>
                    </a:cubicBezTo>
                    <a:close/>
                  </a:path>
                </a:pathLst>
              </a:custGeom>
              <a:solidFill>
                <a:srgbClr val="B7C8A5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71929"/>
              <p:cNvSpPr/>
              <p:nvPr/>
            </p:nvSpPr>
            <p:spPr bwMode="auto">
              <a:xfrm>
                <a:off x="2347876" y="2524091"/>
                <a:ext cx="1896662" cy="2489077"/>
              </a:xfrm>
              <a:custGeom>
                <a:avLst/>
                <a:gdLst>
                  <a:gd name="T0" fmla="*/ 1283 w 2251"/>
                  <a:gd name="T1" fmla="*/ 448 h 3095"/>
                  <a:gd name="T2" fmla="*/ 1339 w 2251"/>
                  <a:gd name="T3" fmla="*/ 1007 h 3095"/>
                  <a:gd name="T4" fmla="*/ 1407 w 2251"/>
                  <a:gd name="T5" fmla="*/ 1366 h 3095"/>
                  <a:gd name="T6" fmla="*/ 1660 w 2251"/>
                  <a:gd name="T7" fmla="*/ 1616 h 3095"/>
                  <a:gd name="T8" fmla="*/ 1896 w 2251"/>
                  <a:gd name="T9" fmla="*/ 1731 h 3095"/>
                  <a:gd name="T10" fmla="*/ 2075 w 2251"/>
                  <a:gd name="T11" fmla="*/ 1948 h 3095"/>
                  <a:gd name="T12" fmla="*/ 1841 w 2251"/>
                  <a:gd name="T13" fmla="*/ 2903 h 3095"/>
                  <a:gd name="T14" fmla="*/ 968 w 2251"/>
                  <a:gd name="T15" fmla="*/ 2647 h 3095"/>
                  <a:gd name="T16" fmla="*/ 912 w 2251"/>
                  <a:gd name="T17" fmla="*/ 2088 h 3095"/>
                  <a:gd name="T18" fmla="*/ 912 w 2251"/>
                  <a:gd name="T19" fmla="*/ 2088 h 3095"/>
                  <a:gd name="T20" fmla="*/ 837 w 2251"/>
                  <a:gd name="T21" fmla="*/ 1720 h 3095"/>
                  <a:gd name="T22" fmla="*/ 590 w 2251"/>
                  <a:gd name="T23" fmla="*/ 1479 h 3095"/>
                  <a:gd name="T24" fmla="*/ 176 w 2251"/>
                  <a:gd name="T25" fmla="*/ 1147 h 3095"/>
                  <a:gd name="T26" fmla="*/ 410 w 2251"/>
                  <a:gd name="T27" fmla="*/ 192 h 3095"/>
                  <a:gd name="T28" fmla="*/ 1283 w 2251"/>
                  <a:gd name="T29" fmla="*/ 448 h 3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1" h="3095">
                    <a:moveTo>
                      <a:pt x="1283" y="448"/>
                    </a:moveTo>
                    <a:cubicBezTo>
                      <a:pt x="1370" y="613"/>
                      <a:pt x="1390" y="811"/>
                      <a:pt x="1339" y="1007"/>
                    </a:cubicBezTo>
                    <a:cubicBezTo>
                      <a:pt x="1314" y="1104"/>
                      <a:pt x="1339" y="1238"/>
                      <a:pt x="1407" y="1366"/>
                    </a:cubicBezTo>
                    <a:cubicBezTo>
                      <a:pt x="1477" y="1498"/>
                      <a:pt x="1574" y="1594"/>
                      <a:pt x="1660" y="1616"/>
                    </a:cubicBezTo>
                    <a:cubicBezTo>
                      <a:pt x="1746" y="1637"/>
                      <a:pt x="1825" y="1676"/>
                      <a:pt x="1896" y="1731"/>
                    </a:cubicBezTo>
                    <a:cubicBezTo>
                      <a:pt x="1969" y="1789"/>
                      <a:pt x="2029" y="1862"/>
                      <a:pt x="2075" y="1948"/>
                    </a:cubicBezTo>
                    <a:cubicBezTo>
                      <a:pt x="2251" y="2282"/>
                      <a:pt x="2146" y="2710"/>
                      <a:pt x="1841" y="2903"/>
                    </a:cubicBezTo>
                    <a:cubicBezTo>
                      <a:pt x="1536" y="3095"/>
                      <a:pt x="1144" y="2980"/>
                      <a:pt x="968" y="2647"/>
                    </a:cubicBezTo>
                    <a:cubicBezTo>
                      <a:pt x="879" y="2478"/>
                      <a:pt x="858" y="2274"/>
                      <a:pt x="912" y="2088"/>
                    </a:cubicBezTo>
                    <a:cubicBezTo>
                      <a:pt x="912" y="2088"/>
                      <a:pt x="912" y="2088"/>
                      <a:pt x="912" y="2088"/>
                    </a:cubicBezTo>
                    <a:cubicBezTo>
                      <a:pt x="934" y="1989"/>
                      <a:pt x="907" y="1851"/>
                      <a:pt x="837" y="1720"/>
                    </a:cubicBezTo>
                    <a:cubicBezTo>
                      <a:pt x="768" y="1589"/>
                      <a:pt x="674" y="1497"/>
                      <a:pt x="590" y="1479"/>
                    </a:cubicBezTo>
                    <a:cubicBezTo>
                      <a:pt x="416" y="1437"/>
                      <a:pt x="265" y="1316"/>
                      <a:pt x="176" y="1147"/>
                    </a:cubicBezTo>
                    <a:cubicBezTo>
                      <a:pt x="0" y="813"/>
                      <a:pt x="105" y="385"/>
                      <a:pt x="410" y="192"/>
                    </a:cubicBezTo>
                    <a:cubicBezTo>
                      <a:pt x="715" y="0"/>
                      <a:pt x="1107" y="114"/>
                      <a:pt x="1283" y="448"/>
                    </a:cubicBezTo>
                    <a:close/>
                  </a:path>
                </a:pathLst>
              </a:custGeom>
              <a:solidFill>
                <a:srgbClr val="13396C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71928"/>
              <p:cNvSpPr/>
              <p:nvPr/>
            </p:nvSpPr>
            <p:spPr bwMode="auto">
              <a:xfrm rot="7240418">
                <a:off x="2066002" y="2005067"/>
                <a:ext cx="2483084" cy="1092506"/>
              </a:xfrm>
              <a:custGeom>
                <a:avLst/>
                <a:gdLst>
                  <a:gd name="T0" fmla="*/ 2222 w 2861"/>
                  <a:gd name="T1" fmla="*/ 1398 h 1398"/>
                  <a:gd name="T2" fmla="*/ 1752 w 2861"/>
                  <a:gd name="T3" fmla="*/ 1172 h 1398"/>
                  <a:gd name="T4" fmla="*/ 1433 w 2861"/>
                  <a:gd name="T5" fmla="*/ 1056 h 1398"/>
                  <a:gd name="T6" fmla="*/ 1109 w 2861"/>
                  <a:gd name="T7" fmla="*/ 1172 h 1398"/>
                  <a:gd name="T8" fmla="*/ 900 w 2861"/>
                  <a:gd name="T9" fmla="*/ 1337 h 1398"/>
                  <a:gd name="T10" fmla="*/ 639 w 2861"/>
                  <a:gd name="T11" fmla="*/ 1398 h 1398"/>
                  <a:gd name="T12" fmla="*/ 0 w 2861"/>
                  <a:gd name="T13" fmla="*/ 699 h 1398"/>
                  <a:gd name="T14" fmla="*/ 639 w 2861"/>
                  <a:gd name="T15" fmla="*/ 0 h 1398"/>
                  <a:gd name="T16" fmla="*/ 1109 w 2861"/>
                  <a:gd name="T17" fmla="*/ 226 h 1398"/>
                  <a:gd name="T18" fmla="*/ 1109 w 2861"/>
                  <a:gd name="T19" fmla="*/ 227 h 1398"/>
                  <a:gd name="T20" fmla="*/ 1438 w 2861"/>
                  <a:gd name="T21" fmla="*/ 340 h 1398"/>
                  <a:gd name="T22" fmla="*/ 1752 w 2861"/>
                  <a:gd name="T23" fmla="*/ 226 h 1398"/>
                  <a:gd name="T24" fmla="*/ 2222 w 2861"/>
                  <a:gd name="T25" fmla="*/ 0 h 1398"/>
                  <a:gd name="T26" fmla="*/ 2861 w 2861"/>
                  <a:gd name="T27" fmla="*/ 699 h 1398"/>
                  <a:gd name="T28" fmla="*/ 2222 w 2861"/>
                  <a:gd name="T29" fmla="*/ 1398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61" h="1398">
                    <a:moveTo>
                      <a:pt x="2222" y="1398"/>
                    </a:moveTo>
                    <a:cubicBezTo>
                      <a:pt x="2048" y="1398"/>
                      <a:pt x="1881" y="1317"/>
                      <a:pt x="1752" y="1172"/>
                    </a:cubicBezTo>
                    <a:cubicBezTo>
                      <a:pt x="1688" y="1099"/>
                      <a:pt x="1569" y="1056"/>
                      <a:pt x="1433" y="1056"/>
                    </a:cubicBezTo>
                    <a:cubicBezTo>
                      <a:pt x="1294" y="1056"/>
                      <a:pt x="1170" y="1100"/>
                      <a:pt x="1109" y="1172"/>
                    </a:cubicBezTo>
                    <a:cubicBezTo>
                      <a:pt x="1049" y="1242"/>
                      <a:pt x="979" y="1298"/>
                      <a:pt x="900" y="1337"/>
                    </a:cubicBezTo>
                    <a:cubicBezTo>
                      <a:pt x="817" y="1377"/>
                      <a:pt x="729" y="1398"/>
                      <a:pt x="639" y="1398"/>
                    </a:cubicBezTo>
                    <a:cubicBezTo>
                      <a:pt x="286" y="1398"/>
                      <a:pt x="0" y="1084"/>
                      <a:pt x="0" y="699"/>
                    </a:cubicBezTo>
                    <a:cubicBezTo>
                      <a:pt x="0" y="314"/>
                      <a:pt x="286" y="0"/>
                      <a:pt x="639" y="0"/>
                    </a:cubicBezTo>
                    <a:cubicBezTo>
                      <a:pt x="817" y="0"/>
                      <a:pt x="988" y="83"/>
                      <a:pt x="1109" y="226"/>
                    </a:cubicBezTo>
                    <a:cubicBezTo>
                      <a:pt x="1109" y="227"/>
                      <a:pt x="1109" y="227"/>
                      <a:pt x="1109" y="227"/>
                    </a:cubicBezTo>
                    <a:cubicBezTo>
                      <a:pt x="1177" y="297"/>
                      <a:pt x="1299" y="340"/>
                      <a:pt x="1438" y="340"/>
                    </a:cubicBezTo>
                    <a:cubicBezTo>
                      <a:pt x="1576" y="340"/>
                      <a:pt x="1696" y="296"/>
                      <a:pt x="1752" y="226"/>
                    </a:cubicBezTo>
                    <a:cubicBezTo>
                      <a:pt x="1873" y="83"/>
                      <a:pt x="2044" y="0"/>
                      <a:pt x="2222" y="0"/>
                    </a:cubicBezTo>
                    <a:cubicBezTo>
                      <a:pt x="2575" y="0"/>
                      <a:pt x="2861" y="314"/>
                      <a:pt x="2861" y="699"/>
                    </a:cubicBezTo>
                    <a:cubicBezTo>
                      <a:pt x="2861" y="1084"/>
                      <a:pt x="2575" y="1398"/>
                      <a:pt x="2222" y="1398"/>
                    </a:cubicBezTo>
                    <a:close/>
                  </a:path>
                </a:pathLst>
              </a:custGeom>
              <a:solidFill>
                <a:srgbClr val="F0D2AF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71922"/>
              <p:cNvSpPr/>
              <p:nvPr/>
            </p:nvSpPr>
            <p:spPr bwMode="auto">
              <a:xfrm>
                <a:off x="3132179" y="1402680"/>
                <a:ext cx="2405790" cy="1091675"/>
              </a:xfrm>
              <a:custGeom>
                <a:avLst/>
                <a:gdLst>
                  <a:gd name="T0" fmla="*/ 2222 w 2861"/>
                  <a:gd name="T1" fmla="*/ 1397 h 1397"/>
                  <a:gd name="T2" fmla="*/ 1752 w 2861"/>
                  <a:gd name="T3" fmla="*/ 1171 h 1397"/>
                  <a:gd name="T4" fmla="*/ 1433 w 2861"/>
                  <a:gd name="T5" fmla="*/ 1056 h 1397"/>
                  <a:gd name="T6" fmla="*/ 1109 w 2861"/>
                  <a:gd name="T7" fmla="*/ 1171 h 1397"/>
                  <a:gd name="T8" fmla="*/ 900 w 2861"/>
                  <a:gd name="T9" fmla="*/ 1336 h 1397"/>
                  <a:gd name="T10" fmla="*/ 639 w 2861"/>
                  <a:gd name="T11" fmla="*/ 1397 h 1397"/>
                  <a:gd name="T12" fmla="*/ 0 w 2861"/>
                  <a:gd name="T13" fmla="*/ 699 h 1397"/>
                  <a:gd name="T14" fmla="*/ 639 w 2861"/>
                  <a:gd name="T15" fmla="*/ 0 h 1397"/>
                  <a:gd name="T16" fmla="*/ 1109 w 2861"/>
                  <a:gd name="T17" fmla="*/ 226 h 1397"/>
                  <a:gd name="T18" fmla="*/ 1109 w 2861"/>
                  <a:gd name="T19" fmla="*/ 226 h 1397"/>
                  <a:gd name="T20" fmla="*/ 1438 w 2861"/>
                  <a:gd name="T21" fmla="*/ 339 h 1397"/>
                  <a:gd name="T22" fmla="*/ 1752 w 2861"/>
                  <a:gd name="T23" fmla="*/ 226 h 1397"/>
                  <a:gd name="T24" fmla="*/ 2222 w 2861"/>
                  <a:gd name="T25" fmla="*/ 0 h 1397"/>
                  <a:gd name="T26" fmla="*/ 2861 w 2861"/>
                  <a:gd name="T27" fmla="*/ 699 h 1397"/>
                  <a:gd name="T28" fmla="*/ 2222 w 2861"/>
                  <a:gd name="T2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61" h="1397">
                    <a:moveTo>
                      <a:pt x="2222" y="1397"/>
                    </a:moveTo>
                    <a:cubicBezTo>
                      <a:pt x="2048" y="1397"/>
                      <a:pt x="1881" y="1317"/>
                      <a:pt x="1752" y="1171"/>
                    </a:cubicBezTo>
                    <a:cubicBezTo>
                      <a:pt x="1688" y="1099"/>
                      <a:pt x="1569" y="1056"/>
                      <a:pt x="1433" y="1056"/>
                    </a:cubicBezTo>
                    <a:cubicBezTo>
                      <a:pt x="1294" y="1056"/>
                      <a:pt x="1170" y="1100"/>
                      <a:pt x="1109" y="1171"/>
                    </a:cubicBezTo>
                    <a:cubicBezTo>
                      <a:pt x="1049" y="1242"/>
                      <a:pt x="979" y="1297"/>
                      <a:pt x="900" y="1336"/>
                    </a:cubicBezTo>
                    <a:cubicBezTo>
                      <a:pt x="817" y="1377"/>
                      <a:pt x="729" y="1397"/>
                      <a:pt x="639" y="1397"/>
                    </a:cubicBezTo>
                    <a:cubicBezTo>
                      <a:pt x="286" y="1397"/>
                      <a:pt x="0" y="1084"/>
                      <a:pt x="0" y="699"/>
                    </a:cubicBezTo>
                    <a:cubicBezTo>
                      <a:pt x="0" y="313"/>
                      <a:pt x="286" y="0"/>
                      <a:pt x="639" y="0"/>
                    </a:cubicBezTo>
                    <a:cubicBezTo>
                      <a:pt x="817" y="0"/>
                      <a:pt x="988" y="82"/>
                      <a:pt x="1109" y="226"/>
                    </a:cubicBezTo>
                    <a:cubicBezTo>
                      <a:pt x="1109" y="226"/>
                      <a:pt x="1109" y="226"/>
                      <a:pt x="1109" y="226"/>
                    </a:cubicBezTo>
                    <a:cubicBezTo>
                      <a:pt x="1177" y="297"/>
                      <a:pt x="1299" y="339"/>
                      <a:pt x="1438" y="339"/>
                    </a:cubicBezTo>
                    <a:cubicBezTo>
                      <a:pt x="1576" y="339"/>
                      <a:pt x="1696" y="296"/>
                      <a:pt x="1752" y="226"/>
                    </a:cubicBezTo>
                    <a:cubicBezTo>
                      <a:pt x="1873" y="82"/>
                      <a:pt x="2044" y="0"/>
                      <a:pt x="2222" y="0"/>
                    </a:cubicBezTo>
                    <a:cubicBezTo>
                      <a:pt x="2575" y="0"/>
                      <a:pt x="2861" y="313"/>
                      <a:pt x="2861" y="699"/>
                    </a:cubicBezTo>
                    <a:cubicBezTo>
                      <a:pt x="2861" y="1084"/>
                      <a:pt x="2575" y="1397"/>
                      <a:pt x="2222" y="1397"/>
                    </a:cubicBezTo>
                    <a:close/>
                  </a:path>
                </a:pathLst>
              </a:custGeom>
              <a:solidFill>
                <a:srgbClr val="D76739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71924"/>
              <p:cNvSpPr/>
              <p:nvPr/>
            </p:nvSpPr>
            <p:spPr bwMode="auto">
              <a:xfrm>
                <a:off x="4413384" y="1324710"/>
                <a:ext cx="1870765" cy="2489077"/>
              </a:xfrm>
              <a:custGeom>
                <a:avLst/>
                <a:gdLst>
                  <a:gd name="T0" fmla="*/ 1283 w 2251"/>
                  <a:gd name="T1" fmla="*/ 449 h 3096"/>
                  <a:gd name="T2" fmla="*/ 1339 w 2251"/>
                  <a:gd name="T3" fmla="*/ 1007 h 3096"/>
                  <a:gd name="T4" fmla="*/ 1407 w 2251"/>
                  <a:gd name="T5" fmla="*/ 1367 h 3096"/>
                  <a:gd name="T6" fmla="*/ 1661 w 2251"/>
                  <a:gd name="T7" fmla="*/ 1616 h 3096"/>
                  <a:gd name="T8" fmla="*/ 1896 w 2251"/>
                  <a:gd name="T9" fmla="*/ 1732 h 3096"/>
                  <a:gd name="T10" fmla="*/ 2075 w 2251"/>
                  <a:gd name="T11" fmla="*/ 1949 h 3096"/>
                  <a:gd name="T12" fmla="*/ 1841 w 2251"/>
                  <a:gd name="T13" fmla="*/ 2903 h 3096"/>
                  <a:gd name="T14" fmla="*/ 968 w 2251"/>
                  <a:gd name="T15" fmla="*/ 2647 h 3096"/>
                  <a:gd name="T16" fmla="*/ 912 w 2251"/>
                  <a:gd name="T17" fmla="*/ 2089 h 3096"/>
                  <a:gd name="T18" fmla="*/ 912 w 2251"/>
                  <a:gd name="T19" fmla="*/ 2088 h 3096"/>
                  <a:gd name="T20" fmla="*/ 838 w 2251"/>
                  <a:gd name="T21" fmla="*/ 1721 h 3096"/>
                  <a:gd name="T22" fmla="*/ 590 w 2251"/>
                  <a:gd name="T23" fmla="*/ 1480 h 3096"/>
                  <a:gd name="T24" fmla="*/ 177 w 2251"/>
                  <a:gd name="T25" fmla="*/ 1147 h 3096"/>
                  <a:gd name="T26" fmla="*/ 410 w 2251"/>
                  <a:gd name="T27" fmla="*/ 193 h 3096"/>
                  <a:gd name="T28" fmla="*/ 1283 w 2251"/>
                  <a:gd name="T29" fmla="*/ 449 h 3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1" h="3096">
                    <a:moveTo>
                      <a:pt x="1283" y="449"/>
                    </a:moveTo>
                    <a:cubicBezTo>
                      <a:pt x="1370" y="613"/>
                      <a:pt x="1390" y="812"/>
                      <a:pt x="1339" y="1007"/>
                    </a:cubicBezTo>
                    <a:cubicBezTo>
                      <a:pt x="1314" y="1104"/>
                      <a:pt x="1340" y="1239"/>
                      <a:pt x="1407" y="1367"/>
                    </a:cubicBezTo>
                    <a:cubicBezTo>
                      <a:pt x="1477" y="1499"/>
                      <a:pt x="1574" y="1594"/>
                      <a:pt x="1661" y="1616"/>
                    </a:cubicBezTo>
                    <a:cubicBezTo>
                      <a:pt x="1746" y="1638"/>
                      <a:pt x="1826" y="1677"/>
                      <a:pt x="1896" y="1732"/>
                    </a:cubicBezTo>
                    <a:cubicBezTo>
                      <a:pt x="1969" y="1790"/>
                      <a:pt x="2029" y="1863"/>
                      <a:pt x="2075" y="1949"/>
                    </a:cubicBezTo>
                    <a:cubicBezTo>
                      <a:pt x="2251" y="2282"/>
                      <a:pt x="2146" y="2711"/>
                      <a:pt x="1841" y="2903"/>
                    </a:cubicBezTo>
                    <a:cubicBezTo>
                      <a:pt x="1536" y="3096"/>
                      <a:pt x="1145" y="2981"/>
                      <a:pt x="968" y="2647"/>
                    </a:cubicBezTo>
                    <a:cubicBezTo>
                      <a:pt x="879" y="2479"/>
                      <a:pt x="859" y="2275"/>
                      <a:pt x="912" y="2089"/>
                    </a:cubicBezTo>
                    <a:cubicBezTo>
                      <a:pt x="912" y="2088"/>
                      <a:pt x="912" y="2088"/>
                      <a:pt x="912" y="2088"/>
                    </a:cubicBezTo>
                    <a:cubicBezTo>
                      <a:pt x="935" y="1989"/>
                      <a:pt x="907" y="1852"/>
                      <a:pt x="838" y="1721"/>
                    </a:cubicBezTo>
                    <a:cubicBezTo>
                      <a:pt x="769" y="1590"/>
                      <a:pt x="674" y="1498"/>
                      <a:pt x="590" y="1480"/>
                    </a:cubicBezTo>
                    <a:cubicBezTo>
                      <a:pt x="417" y="1437"/>
                      <a:pt x="266" y="1316"/>
                      <a:pt x="177" y="1147"/>
                    </a:cubicBezTo>
                    <a:cubicBezTo>
                      <a:pt x="0" y="814"/>
                      <a:pt x="105" y="386"/>
                      <a:pt x="410" y="193"/>
                    </a:cubicBezTo>
                    <a:cubicBezTo>
                      <a:pt x="715" y="0"/>
                      <a:pt x="1107" y="115"/>
                      <a:pt x="1283" y="449"/>
                    </a:cubicBezTo>
                    <a:close/>
                  </a:path>
                </a:pathLst>
              </a:custGeom>
              <a:solidFill>
                <a:srgbClr val="B7C8A5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>
                <a:bevelB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71926"/>
              <p:cNvSpPr/>
              <p:nvPr/>
            </p:nvSpPr>
            <p:spPr bwMode="auto">
              <a:xfrm>
                <a:off x="4413160" y="2557960"/>
                <a:ext cx="1865014" cy="2411107"/>
              </a:xfrm>
              <a:custGeom>
                <a:avLst/>
                <a:gdLst>
                  <a:gd name="T0" fmla="*/ 968 w 2250"/>
                  <a:gd name="T1" fmla="*/ 448 h 3096"/>
                  <a:gd name="T2" fmla="*/ 912 w 2250"/>
                  <a:gd name="T3" fmla="*/ 1007 h 3096"/>
                  <a:gd name="T4" fmla="*/ 844 w 2250"/>
                  <a:gd name="T5" fmla="*/ 1366 h 3096"/>
                  <a:gd name="T6" fmla="*/ 590 w 2250"/>
                  <a:gd name="T7" fmla="*/ 1616 h 3096"/>
                  <a:gd name="T8" fmla="*/ 355 w 2250"/>
                  <a:gd name="T9" fmla="*/ 1732 h 3096"/>
                  <a:gd name="T10" fmla="*/ 176 w 2250"/>
                  <a:gd name="T11" fmla="*/ 1948 h 3096"/>
                  <a:gd name="T12" fmla="*/ 410 w 2250"/>
                  <a:gd name="T13" fmla="*/ 2903 h 3096"/>
                  <a:gd name="T14" fmla="*/ 1282 w 2250"/>
                  <a:gd name="T15" fmla="*/ 2647 h 3096"/>
                  <a:gd name="T16" fmla="*/ 1339 w 2250"/>
                  <a:gd name="T17" fmla="*/ 2089 h 3096"/>
                  <a:gd name="T18" fmla="*/ 1338 w 2250"/>
                  <a:gd name="T19" fmla="*/ 2088 h 3096"/>
                  <a:gd name="T20" fmla="*/ 1413 w 2250"/>
                  <a:gd name="T21" fmla="*/ 1721 h 3096"/>
                  <a:gd name="T22" fmla="*/ 1660 w 2250"/>
                  <a:gd name="T23" fmla="*/ 1480 h 3096"/>
                  <a:gd name="T24" fmla="*/ 2074 w 2250"/>
                  <a:gd name="T25" fmla="*/ 1147 h 3096"/>
                  <a:gd name="T26" fmla="*/ 1840 w 2250"/>
                  <a:gd name="T27" fmla="*/ 193 h 3096"/>
                  <a:gd name="T28" fmla="*/ 968 w 2250"/>
                  <a:gd name="T29" fmla="*/ 448 h 3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0" h="3096">
                    <a:moveTo>
                      <a:pt x="968" y="448"/>
                    </a:moveTo>
                    <a:cubicBezTo>
                      <a:pt x="881" y="613"/>
                      <a:pt x="861" y="812"/>
                      <a:pt x="912" y="1007"/>
                    </a:cubicBezTo>
                    <a:cubicBezTo>
                      <a:pt x="937" y="1104"/>
                      <a:pt x="911" y="1238"/>
                      <a:pt x="844" y="1366"/>
                    </a:cubicBezTo>
                    <a:cubicBezTo>
                      <a:pt x="774" y="1499"/>
                      <a:pt x="677" y="1594"/>
                      <a:pt x="590" y="1616"/>
                    </a:cubicBezTo>
                    <a:cubicBezTo>
                      <a:pt x="504" y="1637"/>
                      <a:pt x="425" y="1677"/>
                      <a:pt x="355" y="1732"/>
                    </a:cubicBezTo>
                    <a:cubicBezTo>
                      <a:pt x="281" y="1790"/>
                      <a:pt x="221" y="1863"/>
                      <a:pt x="176" y="1948"/>
                    </a:cubicBezTo>
                    <a:cubicBezTo>
                      <a:pt x="0" y="2282"/>
                      <a:pt x="105" y="2710"/>
                      <a:pt x="410" y="2903"/>
                    </a:cubicBezTo>
                    <a:cubicBezTo>
                      <a:pt x="715" y="3096"/>
                      <a:pt x="1106" y="2981"/>
                      <a:pt x="1282" y="2647"/>
                    </a:cubicBezTo>
                    <a:cubicBezTo>
                      <a:pt x="1371" y="2478"/>
                      <a:pt x="1392" y="2275"/>
                      <a:pt x="1339" y="2089"/>
                    </a:cubicBezTo>
                    <a:cubicBezTo>
                      <a:pt x="1338" y="2088"/>
                      <a:pt x="1338" y="2088"/>
                      <a:pt x="1338" y="2088"/>
                    </a:cubicBezTo>
                    <a:cubicBezTo>
                      <a:pt x="1316" y="1989"/>
                      <a:pt x="1344" y="1852"/>
                      <a:pt x="1413" y="1721"/>
                    </a:cubicBezTo>
                    <a:cubicBezTo>
                      <a:pt x="1482" y="1590"/>
                      <a:pt x="1577" y="1498"/>
                      <a:pt x="1660" y="1480"/>
                    </a:cubicBezTo>
                    <a:cubicBezTo>
                      <a:pt x="1834" y="1437"/>
                      <a:pt x="1985" y="1316"/>
                      <a:pt x="2074" y="1147"/>
                    </a:cubicBezTo>
                    <a:cubicBezTo>
                      <a:pt x="2250" y="813"/>
                      <a:pt x="2145" y="385"/>
                      <a:pt x="1840" y="193"/>
                    </a:cubicBezTo>
                    <a:cubicBezTo>
                      <a:pt x="1535" y="0"/>
                      <a:pt x="1144" y="115"/>
                      <a:pt x="968" y="448"/>
                    </a:cubicBezTo>
                    <a:close/>
                  </a:path>
                </a:pathLst>
              </a:custGeom>
              <a:solidFill>
                <a:srgbClr val="416660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 bwMode="auto">
              <a:xfrm>
                <a:off x="4346312" y="3809164"/>
                <a:ext cx="1202895" cy="1091675"/>
              </a:xfrm>
              <a:custGeom>
                <a:avLst/>
                <a:gdLst>
                  <a:gd name="connsiteX0" fmla="*/ 665566 w 1202895"/>
                  <a:gd name="connsiteY0" fmla="*/ 0 h 1091675"/>
                  <a:gd name="connsiteX1" fmla="*/ 1202895 w 1202895"/>
                  <a:gd name="connsiteY1" fmla="*/ 546228 h 1091675"/>
                  <a:gd name="connsiteX2" fmla="*/ 665566 w 1202895"/>
                  <a:gd name="connsiteY2" fmla="*/ 1091675 h 1091675"/>
                  <a:gd name="connsiteX3" fmla="*/ 270346 w 1202895"/>
                  <a:gd name="connsiteY3" fmla="*/ 915069 h 1091675"/>
                  <a:gd name="connsiteX4" fmla="*/ 2102 w 1202895"/>
                  <a:gd name="connsiteY4" fmla="*/ 825203 h 1091675"/>
                  <a:gd name="connsiteX5" fmla="*/ 0 w 1202895"/>
                  <a:gd name="connsiteY5" fmla="*/ 825358 h 1091675"/>
                  <a:gd name="connsiteX6" fmla="*/ 0 w 1202895"/>
                  <a:gd name="connsiteY6" fmla="*/ 264462 h 1091675"/>
                  <a:gd name="connsiteX7" fmla="*/ 6307 w 1202895"/>
                  <a:gd name="connsiteY7" fmla="*/ 264909 h 1091675"/>
                  <a:gd name="connsiteX8" fmla="*/ 270346 w 1202895"/>
                  <a:gd name="connsiteY8" fmla="*/ 176606 h 1091675"/>
                  <a:gd name="connsiteX9" fmla="*/ 665566 w 1202895"/>
                  <a:gd name="connsiteY9" fmla="*/ 0 h 109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2895" h="1091675">
                    <a:moveTo>
                      <a:pt x="665566" y="0"/>
                    </a:moveTo>
                    <a:cubicBezTo>
                      <a:pt x="962400" y="0"/>
                      <a:pt x="1202895" y="244592"/>
                      <a:pt x="1202895" y="546228"/>
                    </a:cubicBezTo>
                    <a:cubicBezTo>
                      <a:pt x="1202895" y="847084"/>
                      <a:pt x="962400" y="1091675"/>
                      <a:pt x="665566" y="1091675"/>
                    </a:cubicBezTo>
                    <a:cubicBezTo>
                      <a:pt x="519250" y="1091675"/>
                      <a:pt x="378822" y="1029160"/>
                      <a:pt x="270346" y="915069"/>
                    </a:cubicBezTo>
                    <a:cubicBezTo>
                      <a:pt x="216530" y="858805"/>
                      <a:pt x="116464" y="825203"/>
                      <a:pt x="2102" y="825203"/>
                    </a:cubicBezTo>
                    <a:lnTo>
                      <a:pt x="0" y="825358"/>
                    </a:lnTo>
                    <a:lnTo>
                      <a:pt x="0" y="264462"/>
                    </a:lnTo>
                    <a:lnTo>
                      <a:pt x="6307" y="264909"/>
                    </a:lnTo>
                    <a:cubicBezTo>
                      <a:pt x="122350" y="264909"/>
                      <a:pt x="223257" y="231307"/>
                      <a:pt x="270346" y="176606"/>
                    </a:cubicBezTo>
                    <a:cubicBezTo>
                      <a:pt x="372094" y="64078"/>
                      <a:pt x="515887" y="0"/>
                      <a:pt x="665566" y="0"/>
                    </a:cubicBezTo>
                    <a:close/>
                  </a:path>
                </a:pathLst>
              </a:custGeom>
              <a:solidFill>
                <a:srgbClr val="B7C8A5"/>
              </a:solidFill>
              <a:ln>
                <a:noFill/>
              </a:ln>
              <a:scene3d>
                <a:camera prst="orthographicFront"/>
                <a:lightRig rig="flat" dir="t"/>
              </a:scene3d>
              <a:sp3d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205383" y="1485978"/>
                <a:ext cx="925860" cy="9254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564793" y="1492328"/>
                <a:ext cx="925860" cy="9254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212736" y="2706685"/>
                <a:ext cx="927448" cy="9254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4529855" y="3900405"/>
                <a:ext cx="925860" cy="9270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162505" y="3927390"/>
                <a:ext cx="925859" cy="9254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490739" y="2681287"/>
                <a:ext cx="925860" cy="9254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文本框 23"/>
            <p:cNvSpPr txBox="1"/>
            <p:nvPr/>
          </p:nvSpPr>
          <p:spPr>
            <a:xfrm>
              <a:off x="3712102" y="1803067"/>
              <a:ext cx="725091" cy="555708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</a:t>
              </a: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</a:t>
              </a:r>
            </a:p>
          </p:txBody>
        </p:sp>
        <p:sp>
          <p:nvSpPr>
            <p:cNvPr id="38" name="文本框 24"/>
            <p:cNvSpPr txBox="1"/>
            <p:nvPr/>
          </p:nvSpPr>
          <p:spPr>
            <a:xfrm>
              <a:off x="4732441" y="1815666"/>
              <a:ext cx="725090" cy="555708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品质问题警示</a:t>
              </a:r>
            </a:p>
          </p:txBody>
        </p:sp>
        <p:sp>
          <p:nvSpPr>
            <p:cNvPr id="40" name="文本框 26"/>
            <p:cNvSpPr txBox="1"/>
            <p:nvPr/>
          </p:nvSpPr>
          <p:spPr>
            <a:xfrm>
              <a:off x="4702970" y="3844396"/>
              <a:ext cx="725091" cy="555708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</a:t>
              </a:r>
            </a:p>
          </p:txBody>
        </p:sp>
        <p:sp>
          <p:nvSpPr>
            <p:cNvPr id="47" name="文本框 27"/>
            <p:cNvSpPr txBox="1"/>
            <p:nvPr/>
          </p:nvSpPr>
          <p:spPr>
            <a:xfrm>
              <a:off x="3674270" y="3845020"/>
              <a:ext cx="723900" cy="795090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</a:t>
              </a: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28"/>
            <p:cNvSpPr txBox="1"/>
            <p:nvPr/>
          </p:nvSpPr>
          <p:spPr>
            <a:xfrm>
              <a:off x="3181351" y="2841626"/>
              <a:ext cx="725091" cy="555708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</a:t>
              </a: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</a:t>
              </a:r>
              <a:endPara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29"/>
            <p:cNvSpPr txBox="1">
              <a:spLocks noChangeArrowheads="1"/>
            </p:cNvSpPr>
            <p:nvPr/>
          </p:nvSpPr>
          <p:spPr bwMode="auto">
            <a:xfrm>
              <a:off x="4115991" y="3139283"/>
              <a:ext cx="948928" cy="316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b="1" dirty="0">
                  <a:solidFill>
                    <a:srgbClr val="D767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品质文化</a:t>
              </a:r>
            </a:p>
          </p:txBody>
        </p:sp>
        <p:sp>
          <p:nvSpPr>
            <p:cNvPr id="51" name="Freeform 83"/>
            <p:cNvSpPr/>
            <p:nvPr/>
          </p:nvSpPr>
          <p:spPr bwMode="auto">
            <a:xfrm>
              <a:off x="4555331" y="2686844"/>
              <a:ext cx="185738" cy="207698"/>
            </a:xfrm>
            <a:custGeom>
              <a:avLst/>
              <a:gdLst>
                <a:gd name="T0" fmla="*/ 2147483647 w 97"/>
                <a:gd name="T1" fmla="*/ 2147483647 h 97"/>
                <a:gd name="T2" fmla="*/ 2147483647 w 97"/>
                <a:gd name="T3" fmla="*/ 2147483647 h 97"/>
                <a:gd name="T4" fmla="*/ 0 w 97"/>
                <a:gd name="T5" fmla="*/ 2147483647 h 97"/>
                <a:gd name="T6" fmla="*/ 2147483647 w 97"/>
                <a:gd name="T7" fmla="*/ 2147483647 h 97"/>
                <a:gd name="T8" fmla="*/ 2147483647 w 97"/>
                <a:gd name="T9" fmla="*/ 2147483647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97"/>
                <a:gd name="T17" fmla="*/ 97 w 97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97">
                  <a:moveTo>
                    <a:pt x="96" y="48"/>
                  </a:moveTo>
                  <a:cubicBezTo>
                    <a:pt x="97" y="74"/>
                    <a:pt x="76" y="96"/>
                    <a:pt x="49" y="97"/>
                  </a:cubicBezTo>
                  <a:cubicBezTo>
                    <a:pt x="23" y="97"/>
                    <a:pt x="1" y="76"/>
                    <a:pt x="0" y="50"/>
                  </a:cubicBezTo>
                  <a:cubicBezTo>
                    <a:pt x="0" y="23"/>
                    <a:pt x="21" y="1"/>
                    <a:pt x="47" y="1"/>
                  </a:cubicBezTo>
                  <a:cubicBezTo>
                    <a:pt x="74" y="0"/>
                    <a:pt x="96" y="21"/>
                    <a:pt x="96" y="48"/>
                  </a:cubicBezTo>
                  <a:close/>
                </a:path>
              </a:pathLst>
            </a:custGeom>
            <a:noFill/>
            <a:ln w="30163" cap="rnd">
              <a:solidFill>
                <a:srgbClr val="D7673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Line 84"/>
            <p:cNvSpPr>
              <a:spLocks noChangeShapeType="1"/>
            </p:cNvSpPr>
            <p:nvPr/>
          </p:nvSpPr>
          <p:spPr bwMode="auto">
            <a:xfrm>
              <a:off x="4586288" y="2791354"/>
              <a:ext cx="61913" cy="0"/>
            </a:xfrm>
            <a:prstGeom prst="line">
              <a:avLst/>
            </a:prstGeom>
            <a:noFill/>
            <a:ln w="30163" cap="rnd">
              <a:solidFill>
                <a:srgbClr val="D7673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Line 85"/>
            <p:cNvSpPr>
              <a:spLocks noChangeShapeType="1"/>
            </p:cNvSpPr>
            <p:nvPr/>
          </p:nvSpPr>
          <p:spPr bwMode="auto">
            <a:xfrm>
              <a:off x="4648200" y="2723886"/>
              <a:ext cx="0" cy="67469"/>
            </a:xfrm>
            <a:prstGeom prst="line">
              <a:avLst/>
            </a:prstGeom>
            <a:noFill/>
            <a:ln w="30163" cap="rnd">
              <a:solidFill>
                <a:srgbClr val="D7673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86"/>
            <p:cNvSpPr/>
            <p:nvPr/>
          </p:nvSpPr>
          <p:spPr bwMode="auto">
            <a:xfrm>
              <a:off x="4386263" y="2689491"/>
              <a:ext cx="353616" cy="392906"/>
            </a:xfrm>
            <a:custGeom>
              <a:avLst/>
              <a:gdLst>
                <a:gd name="T0" fmla="*/ 2147483647 w 184"/>
                <a:gd name="T1" fmla="*/ 2147483647 h 184"/>
                <a:gd name="T2" fmla="*/ 2147483647 w 184"/>
                <a:gd name="T3" fmla="*/ 0 h 184"/>
                <a:gd name="T4" fmla="*/ 0 w 184"/>
                <a:gd name="T5" fmla="*/ 2147483647 h 184"/>
                <a:gd name="T6" fmla="*/ 2147483647 w 184"/>
                <a:gd name="T7" fmla="*/ 2147483647 h 184"/>
                <a:gd name="T8" fmla="*/ 2147483647 w 184"/>
                <a:gd name="T9" fmla="*/ 2147483647 h 184"/>
                <a:gd name="T10" fmla="*/ 2147483647 w 184"/>
                <a:gd name="T11" fmla="*/ 2147483647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4"/>
                <a:gd name="T19" fmla="*/ 0 h 184"/>
                <a:gd name="T20" fmla="*/ 184 w 18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4" h="184">
                  <a:moveTo>
                    <a:pt x="118" y="3"/>
                  </a:moveTo>
                  <a:cubicBezTo>
                    <a:pt x="110" y="1"/>
                    <a:pt x="101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83"/>
                    <a:pt x="183" y="74"/>
                    <a:pt x="181" y="66"/>
                  </a:cubicBezTo>
                </a:path>
              </a:pathLst>
            </a:custGeom>
            <a:noFill/>
            <a:ln w="30163" cap="rnd">
              <a:solidFill>
                <a:srgbClr val="D7673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87"/>
            <p:cNvSpPr/>
            <p:nvPr/>
          </p:nvSpPr>
          <p:spPr bwMode="auto">
            <a:xfrm>
              <a:off x="4439841" y="2741083"/>
              <a:ext cx="122634" cy="185209"/>
            </a:xfrm>
            <a:custGeom>
              <a:avLst/>
              <a:gdLst>
                <a:gd name="T0" fmla="*/ 2147483647 w 64"/>
                <a:gd name="T1" fmla="*/ 2147483647 h 87"/>
                <a:gd name="T2" fmla="*/ 2147483647 w 64"/>
                <a:gd name="T3" fmla="*/ 2147483647 h 87"/>
                <a:gd name="T4" fmla="*/ 2147483647 w 64"/>
                <a:gd name="T5" fmla="*/ 2147483647 h 87"/>
                <a:gd name="T6" fmla="*/ 2147483647 w 64"/>
                <a:gd name="T7" fmla="*/ 2147483647 h 87"/>
                <a:gd name="T8" fmla="*/ 2147483647 w 64"/>
                <a:gd name="T9" fmla="*/ 2147483647 h 87"/>
                <a:gd name="T10" fmla="*/ 2147483647 w 64"/>
                <a:gd name="T11" fmla="*/ 2147483647 h 87"/>
                <a:gd name="T12" fmla="*/ 2147483647 w 64"/>
                <a:gd name="T13" fmla="*/ 2147483647 h 87"/>
                <a:gd name="T14" fmla="*/ 2147483647 w 64"/>
                <a:gd name="T15" fmla="*/ 2147483647 h 87"/>
                <a:gd name="T16" fmla="*/ 2147483647 w 64"/>
                <a:gd name="T17" fmla="*/ 2147483647 h 87"/>
                <a:gd name="T18" fmla="*/ 2147483647 w 64"/>
                <a:gd name="T19" fmla="*/ 2147483647 h 87"/>
                <a:gd name="T20" fmla="*/ 2147483647 w 64"/>
                <a:gd name="T21" fmla="*/ 2147483647 h 87"/>
                <a:gd name="T22" fmla="*/ 2147483647 w 64"/>
                <a:gd name="T23" fmla="*/ 2147483647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87"/>
                <a:gd name="T38" fmla="*/ 64 w 64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87">
                  <a:moveTo>
                    <a:pt x="63" y="8"/>
                  </a:moveTo>
                  <a:cubicBezTo>
                    <a:pt x="56" y="5"/>
                    <a:pt x="48" y="4"/>
                    <a:pt x="43" y="3"/>
                  </a:cubicBezTo>
                  <a:cubicBezTo>
                    <a:pt x="25" y="0"/>
                    <a:pt x="0" y="7"/>
                    <a:pt x="6" y="14"/>
                  </a:cubicBezTo>
                  <a:cubicBezTo>
                    <a:pt x="12" y="20"/>
                    <a:pt x="9" y="30"/>
                    <a:pt x="8" y="33"/>
                  </a:cubicBezTo>
                  <a:cubicBezTo>
                    <a:pt x="4" y="44"/>
                    <a:pt x="7" y="61"/>
                    <a:pt x="29" y="74"/>
                  </a:cubicBezTo>
                  <a:cubicBezTo>
                    <a:pt x="51" y="86"/>
                    <a:pt x="55" y="83"/>
                    <a:pt x="57" y="85"/>
                  </a:cubicBezTo>
                  <a:cubicBezTo>
                    <a:pt x="59" y="87"/>
                    <a:pt x="53" y="87"/>
                    <a:pt x="54" y="81"/>
                  </a:cubicBezTo>
                  <a:cubicBezTo>
                    <a:pt x="55" y="75"/>
                    <a:pt x="51" y="76"/>
                    <a:pt x="48" y="76"/>
                  </a:cubicBezTo>
                  <a:cubicBezTo>
                    <a:pt x="45" y="76"/>
                    <a:pt x="44" y="70"/>
                    <a:pt x="45" y="67"/>
                  </a:cubicBezTo>
                  <a:cubicBezTo>
                    <a:pt x="46" y="63"/>
                    <a:pt x="41" y="71"/>
                    <a:pt x="36" y="64"/>
                  </a:cubicBezTo>
                  <a:cubicBezTo>
                    <a:pt x="32" y="56"/>
                    <a:pt x="39" y="50"/>
                    <a:pt x="45" y="52"/>
                  </a:cubicBezTo>
                  <a:cubicBezTo>
                    <a:pt x="57" y="56"/>
                    <a:pt x="59" y="49"/>
                    <a:pt x="64" y="42"/>
                  </a:cubicBezTo>
                </a:path>
              </a:pathLst>
            </a:custGeom>
            <a:noFill/>
            <a:ln w="30163" cap="rnd">
              <a:solidFill>
                <a:srgbClr val="D7673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88"/>
            <p:cNvSpPr/>
            <p:nvPr/>
          </p:nvSpPr>
          <p:spPr bwMode="auto">
            <a:xfrm>
              <a:off x="4538662" y="2883959"/>
              <a:ext cx="139304" cy="181240"/>
            </a:xfrm>
            <a:custGeom>
              <a:avLst/>
              <a:gdLst>
                <a:gd name="T0" fmla="*/ 2147483647 w 73"/>
                <a:gd name="T1" fmla="*/ 2147483647 h 85"/>
                <a:gd name="T2" fmla="*/ 2147483647 w 73"/>
                <a:gd name="T3" fmla="*/ 2147483647 h 85"/>
                <a:gd name="T4" fmla="*/ 2147483647 w 73"/>
                <a:gd name="T5" fmla="*/ 2147483647 h 85"/>
                <a:gd name="T6" fmla="*/ 2147483647 w 73"/>
                <a:gd name="T7" fmla="*/ 2147483647 h 85"/>
                <a:gd name="T8" fmla="*/ 2147483647 w 73"/>
                <a:gd name="T9" fmla="*/ 2147483647 h 85"/>
                <a:gd name="T10" fmla="*/ 2147483647 w 73"/>
                <a:gd name="T11" fmla="*/ 2147483647 h 85"/>
                <a:gd name="T12" fmla="*/ 2147483647 w 73"/>
                <a:gd name="T13" fmla="*/ 2147483647 h 85"/>
                <a:gd name="T14" fmla="*/ 2147483647 w 73"/>
                <a:gd name="T15" fmla="*/ 2147483647 h 85"/>
                <a:gd name="T16" fmla="*/ 2147483647 w 73"/>
                <a:gd name="T17" fmla="*/ 2147483647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85"/>
                <a:gd name="T29" fmla="*/ 73 w 73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85">
                  <a:moveTo>
                    <a:pt x="12" y="32"/>
                  </a:moveTo>
                  <a:cubicBezTo>
                    <a:pt x="10" y="43"/>
                    <a:pt x="0" y="34"/>
                    <a:pt x="12" y="45"/>
                  </a:cubicBezTo>
                  <a:cubicBezTo>
                    <a:pt x="23" y="56"/>
                    <a:pt x="26" y="33"/>
                    <a:pt x="25" y="58"/>
                  </a:cubicBezTo>
                  <a:cubicBezTo>
                    <a:pt x="23" y="83"/>
                    <a:pt x="2" y="85"/>
                    <a:pt x="19" y="80"/>
                  </a:cubicBezTo>
                  <a:cubicBezTo>
                    <a:pt x="36" y="74"/>
                    <a:pt x="33" y="79"/>
                    <a:pt x="45" y="66"/>
                  </a:cubicBezTo>
                  <a:cubicBezTo>
                    <a:pt x="58" y="54"/>
                    <a:pt x="60" y="47"/>
                    <a:pt x="66" y="37"/>
                  </a:cubicBezTo>
                  <a:cubicBezTo>
                    <a:pt x="73" y="27"/>
                    <a:pt x="62" y="31"/>
                    <a:pt x="54" y="24"/>
                  </a:cubicBezTo>
                  <a:cubicBezTo>
                    <a:pt x="47" y="17"/>
                    <a:pt x="34" y="0"/>
                    <a:pt x="24" y="11"/>
                  </a:cubicBezTo>
                  <a:cubicBezTo>
                    <a:pt x="14" y="21"/>
                    <a:pt x="12" y="32"/>
                    <a:pt x="12" y="32"/>
                  </a:cubicBezTo>
                  <a:close/>
                </a:path>
              </a:pathLst>
            </a:custGeom>
            <a:noFill/>
            <a:ln w="30163" cap="rnd">
              <a:solidFill>
                <a:srgbClr val="D7673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89"/>
            <p:cNvSpPr/>
            <p:nvPr/>
          </p:nvSpPr>
          <p:spPr bwMode="auto">
            <a:xfrm>
              <a:off x="4693445" y="2860147"/>
              <a:ext cx="40481" cy="92604"/>
            </a:xfrm>
            <a:custGeom>
              <a:avLst/>
              <a:gdLst>
                <a:gd name="T0" fmla="*/ 2147483647 w 21"/>
                <a:gd name="T1" fmla="*/ 0 h 43"/>
                <a:gd name="T2" fmla="*/ 2147483647 w 21"/>
                <a:gd name="T3" fmla="*/ 2147483647 h 43"/>
                <a:gd name="T4" fmla="*/ 2147483647 w 21"/>
                <a:gd name="T5" fmla="*/ 2147483647 h 43"/>
                <a:gd name="T6" fmla="*/ 2147483647 w 21"/>
                <a:gd name="T7" fmla="*/ 2147483647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43"/>
                <a:gd name="T14" fmla="*/ 21 w 21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43">
                  <a:moveTo>
                    <a:pt x="13" y="0"/>
                  </a:moveTo>
                  <a:cubicBezTo>
                    <a:pt x="14" y="2"/>
                    <a:pt x="13" y="2"/>
                    <a:pt x="12" y="5"/>
                  </a:cubicBezTo>
                  <a:cubicBezTo>
                    <a:pt x="8" y="14"/>
                    <a:pt x="0" y="27"/>
                    <a:pt x="10" y="35"/>
                  </a:cubicBezTo>
                  <a:cubicBezTo>
                    <a:pt x="19" y="43"/>
                    <a:pt x="21" y="37"/>
                    <a:pt x="21" y="37"/>
                  </a:cubicBezTo>
                </a:path>
              </a:pathLst>
            </a:custGeom>
            <a:noFill/>
            <a:ln w="30163" cap="rnd">
              <a:solidFill>
                <a:srgbClr val="D7673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9" name="直接连接符 58"/>
          <p:cNvCxnSpPr/>
          <p:nvPr/>
        </p:nvCxnSpPr>
        <p:spPr>
          <a:xfrm>
            <a:off x="5682854" y="2076450"/>
            <a:ext cx="157757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1866902" y="2076450"/>
            <a:ext cx="157876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6261500" y="3142060"/>
            <a:ext cx="157876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1216821" y="3073004"/>
            <a:ext cx="157876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2006206" y="4032647"/>
            <a:ext cx="157876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5554268" y="4032647"/>
            <a:ext cx="157876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25"/>
          <p:cNvSpPr txBox="1"/>
          <p:nvPr/>
        </p:nvSpPr>
        <p:spPr>
          <a:xfrm>
            <a:off x="4830367" y="2609814"/>
            <a:ext cx="723900" cy="50013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品质专项实施</a:t>
            </a:r>
          </a:p>
        </p:txBody>
      </p:sp>
      <p:pic>
        <p:nvPicPr>
          <p:cNvPr id="72" name="图片 71" descr="微信图片_20210324173541"/>
          <p:cNvPicPr/>
          <p:nvPr/>
        </p:nvPicPr>
        <p:blipFill>
          <a:blip r:embed="rId3"/>
          <a:stretch>
            <a:fillRect/>
          </a:stretch>
        </p:blipFill>
        <p:spPr>
          <a:xfrm>
            <a:off x="4817330" y="4056650"/>
            <a:ext cx="1700172" cy="993324"/>
          </a:xfrm>
          <a:prstGeom prst="rect">
            <a:avLst/>
          </a:prstGeom>
        </p:spPr>
      </p:pic>
      <p:pic>
        <p:nvPicPr>
          <p:cNvPr id="73" name="图片 72" descr="907ddf20129e535e39e3943629d7028"/>
          <p:cNvPicPr/>
          <p:nvPr/>
        </p:nvPicPr>
        <p:blipFill>
          <a:blip r:embed="rId4"/>
          <a:stretch>
            <a:fillRect/>
          </a:stretch>
        </p:blipFill>
        <p:spPr>
          <a:xfrm>
            <a:off x="6148696" y="2749839"/>
            <a:ext cx="2366320" cy="1129767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1" r="1441" b="20360"/>
          <a:stretch>
            <a:fillRect/>
          </a:stretch>
        </p:blipFill>
        <p:spPr bwMode="auto">
          <a:xfrm>
            <a:off x="6034434" y="1658631"/>
            <a:ext cx="2493133" cy="100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5" descr="E:\13- 体系管理\SBU质量协同\2020\IMG_20200826_1232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17809" r="5730" b="17089"/>
          <a:stretch>
            <a:fillRect/>
          </a:stretch>
        </p:blipFill>
        <p:spPr bwMode="auto">
          <a:xfrm>
            <a:off x="273952" y="3604065"/>
            <a:ext cx="2641865" cy="144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" descr="C:\Users\Administrator\Desktop\73fe2da675ab45821ebd76fd27955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23815" r="15038" b="25514"/>
          <a:stretch>
            <a:fillRect/>
          </a:stretch>
        </p:blipFill>
        <p:spPr bwMode="auto">
          <a:xfrm>
            <a:off x="5583809" y="611440"/>
            <a:ext cx="2152847" cy="90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20" y="4027005"/>
            <a:ext cx="1929396" cy="10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E:\13- 体系管理\质量活动月\2019\48bb05ffae15bbc1a44f6cc307f089b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41446" r="1925" b="12397"/>
          <a:stretch>
            <a:fillRect/>
          </a:stretch>
        </p:blipFill>
        <p:spPr bwMode="auto">
          <a:xfrm>
            <a:off x="2672940" y="627247"/>
            <a:ext cx="2583597" cy="8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2" y="657292"/>
            <a:ext cx="2183264" cy="147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60256" y="549240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页眉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35202" y="205170"/>
            <a:ext cx="2032000" cy="2360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5"/>
          <a:stretch>
            <a:fillRect/>
          </a:stretch>
        </p:blipFill>
        <p:spPr bwMode="auto">
          <a:xfrm>
            <a:off x="305306" y="2162964"/>
            <a:ext cx="2297640" cy="134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圆角矩形 20"/>
          <p:cNvSpPr>
            <a:spLocks noChangeArrowheads="1"/>
          </p:cNvSpPr>
          <p:nvPr/>
        </p:nvSpPr>
        <p:spPr bwMode="auto">
          <a:xfrm>
            <a:off x="75396" y="15032"/>
            <a:ext cx="4546724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66" name="TextBox 4"/>
          <p:cNvSpPr>
            <a:spLocks noChangeArrowheads="1"/>
          </p:cNvSpPr>
          <p:nvPr/>
        </p:nvSpPr>
        <p:spPr bwMode="auto">
          <a:xfrm>
            <a:off x="3863516" y="80873"/>
            <a:ext cx="191452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品质文化</a:t>
            </a:r>
            <a:endParaRPr lang="zh-CN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8781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19096" y="3221711"/>
            <a:ext cx="1171726" cy="77767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364284" y="3259019"/>
            <a:ext cx="1295527" cy="91187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213205" y="3221711"/>
            <a:ext cx="1396603" cy="84441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30410" y="3155015"/>
            <a:ext cx="888686" cy="91106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74" name="Picture 74" descr="YQD-110卤素水分仪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59" y="3221711"/>
            <a:ext cx="1555199" cy="9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7496" y="4386352"/>
            <a:ext cx="689219" cy="121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860" tIns="41930" rIns="83860" bIns="41930" rtlCol="0" anchor="ctr" anchorCtr="0">
            <a:no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耐破仪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95032" y="4385310"/>
            <a:ext cx="819854" cy="126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860" tIns="41930" rIns="83860" bIns="41930" rtlCol="0" anchor="ctr" anchorCtr="0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平滑度仪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627785" y="4409266"/>
            <a:ext cx="728699" cy="111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860" tIns="41930" rIns="83860" bIns="41930" rtlCol="0" anchor="ctr" anchorCtr="0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耐破仪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902671" y="4385310"/>
            <a:ext cx="819854" cy="126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860" tIns="41930" rIns="83860" bIns="41930" rtlCol="0" anchor="ctr" anchorCtr="0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zh-CN" altLang="en-US" dirty="0"/>
              <a:t>跌落仪</a:t>
            </a: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1" y="3222471"/>
            <a:ext cx="1085711" cy="84365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5260230" y="4381599"/>
            <a:ext cx="819854" cy="126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860" tIns="41930" rIns="83860" bIns="41930" rtlCol="0" anchor="ctr" anchorCtr="0">
            <a:noAutofit/>
          </a:bodyPr>
          <a:lstStyle>
            <a:defPPr>
              <a:defRPr lang="zh-CN"/>
            </a:defPPr>
            <a:lvl1pPr algn="ctr">
              <a:defRPr sz="1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水份仪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54991" y="4397387"/>
            <a:ext cx="819854" cy="126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860" tIns="41930" rIns="83860" bIns="41930" rtlCol="0" anchor="ctr" anchorCtr="0">
            <a:noAutofit/>
          </a:bodyPr>
          <a:lstStyle>
            <a:defPPr>
              <a:defRPr lang="zh-CN"/>
            </a:defPPr>
            <a:lvl1pPr algn="ctr">
              <a:defRPr sz="1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边压仪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136096" y="4410449"/>
            <a:ext cx="819854" cy="126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860" tIns="41930" rIns="83860" bIns="41930" rtlCol="0" anchor="ctr" anchorCtr="0">
            <a:noAutofit/>
          </a:bodyPr>
          <a:lstStyle>
            <a:defPPr>
              <a:defRPr lang="zh-CN"/>
            </a:defPPr>
            <a:lvl1pPr algn="ctr">
              <a:defRPr sz="11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抗压机</a:t>
            </a:r>
          </a:p>
        </p:txBody>
      </p:sp>
      <p:sp>
        <p:nvSpPr>
          <p:cNvPr id="83" name="矩形 82"/>
          <p:cNvSpPr/>
          <p:nvPr/>
        </p:nvSpPr>
        <p:spPr>
          <a:xfrm>
            <a:off x="129978" y="770405"/>
            <a:ext cx="3261954" cy="22391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3860" tIns="41930" rIns="83860" bIns="4193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公司有相应检测仪表和设备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余台，能检测原纸、纸箱及纸板的所有相关物理指标。客户要求的所有纸箱的质量项目（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边压、耐破、粘合、水分、平压、抗弯、吸水性、空箱抗压、耐磨等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）在公司的实验室内都能完成检测。检测设备每年定期校准，以保证测试的准确性。</a:t>
            </a:r>
          </a:p>
        </p:txBody>
      </p:sp>
      <p:pic>
        <p:nvPicPr>
          <p:cNvPr id="10242" name="Picture 2" descr="E:\12- 客户相关资料\33-京东方\技术交流\414e6522df6bca4aa981302caa7765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38" y="757149"/>
            <a:ext cx="1743256" cy="20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86" y="770530"/>
            <a:ext cx="1617335" cy="207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40" y="770382"/>
            <a:ext cx="1790700" cy="207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107246" y="643538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圆角矩形 20"/>
          <p:cNvSpPr>
            <a:spLocks noChangeArrowheads="1"/>
          </p:cNvSpPr>
          <p:nvPr/>
        </p:nvSpPr>
        <p:spPr bwMode="auto">
          <a:xfrm>
            <a:off x="107246" y="135004"/>
            <a:ext cx="4546724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4" name="TextBox 4"/>
          <p:cNvSpPr>
            <a:spLocks noChangeArrowheads="1"/>
          </p:cNvSpPr>
          <p:nvPr/>
        </p:nvSpPr>
        <p:spPr bwMode="auto">
          <a:xfrm>
            <a:off x="3807406" y="214507"/>
            <a:ext cx="262163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——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实验室及检测仪器</a:t>
            </a:r>
            <a:endParaRPr lang="zh-CN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4984" y="3259019"/>
            <a:ext cx="1200855" cy="9100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 descr="页眉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86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6629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六、公司资源及核心能力</a:t>
            </a:r>
            <a:endParaRPr lang="zh-CN" altLang="en-US" sz="2600" dirty="0"/>
          </a:p>
        </p:txBody>
      </p:sp>
      <p:sp>
        <p:nvSpPr>
          <p:cNvPr id="26630" name="TextBox 4"/>
          <p:cNvSpPr>
            <a:spLocks noChangeArrowheads="1"/>
          </p:cNvSpPr>
          <p:nvPr/>
        </p:nvSpPr>
        <p:spPr bwMode="auto">
          <a:xfrm>
            <a:off x="936466" y="757148"/>
            <a:ext cx="435768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核心能力：一体化包装服务能力建设</a:t>
            </a:r>
            <a:endParaRPr lang="zh-CN" altLang="en-US" dirty="0"/>
          </a:p>
        </p:txBody>
      </p:sp>
      <p:grpSp>
        <p:nvGrpSpPr>
          <p:cNvPr id="2" name="组合 41"/>
          <p:cNvGrpSpPr/>
          <p:nvPr/>
        </p:nvGrpSpPr>
        <p:grpSpPr>
          <a:xfrm>
            <a:off x="1306368" y="1275607"/>
            <a:ext cx="6768752" cy="3324587"/>
            <a:chOff x="1" y="2285979"/>
            <a:chExt cx="5286374" cy="4432782"/>
          </a:xfrm>
        </p:grpSpPr>
        <p:sp>
          <p:nvSpPr>
            <p:cNvPr id="27" name="TextBox 26"/>
            <p:cNvSpPr>
              <a:spLocks noChangeArrowheads="1"/>
            </p:cNvSpPr>
            <p:nvPr/>
          </p:nvSpPr>
          <p:spPr bwMode="auto">
            <a:xfrm>
              <a:off x="357188" y="2571743"/>
              <a:ext cx="382587" cy="2995692"/>
            </a:xfrm>
            <a:prstGeom prst="rect">
              <a:avLst/>
            </a:prstGeom>
            <a:gradFill rotWithShape="1">
              <a:gsLst>
                <a:gs pos="0">
                  <a:srgbClr val="FFA5A3"/>
                </a:gs>
                <a:gs pos="34998">
                  <a:srgbClr val="FFBEBE"/>
                </a:gs>
                <a:gs pos="100000">
                  <a:srgbClr val="FFE6E6"/>
                </a:gs>
              </a:gsLst>
              <a:lin ang="5400000" scaled="1"/>
            </a:gradFill>
            <a:ln w="9525">
              <a:solidFill>
                <a:schemeClr val="accent2"/>
              </a:solidFill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纵向一体化全过程服务</a:t>
              </a:r>
              <a:endParaRPr lang="zh-CN" altLang="en-US" sz="1400"/>
            </a:p>
          </p:txBody>
        </p:sp>
        <p:sp>
          <p:nvSpPr>
            <p:cNvPr id="28" name="TextBox 27"/>
            <p:cNvSpPr>
              <a:spLocks noChangeArrowheads="1"/>
            </p:cNvSpPr>
            <p:nvPr/>
          </p:nvSpPr>
          <p:spPr bwMode="auto">
            <a:xfrm>
              <a:off x="1928813" y="5214929"/>
              <a:ext cx="3357562" cy="410369"/>
            </a:xfrm>
            <a:prstGeom prst="rect">
              <a:avLst/>
            </a:prstGeom>
            <a:gradFill rotWithShape="1">
              <a:gsLst>
                <a:gs pos="0">
                  <a:srgbClr val="2D5D97"/>
                </a:gs>
                <a:gs pos="79999">
                  <a:srgbClr val="3C7AC5"/>
                </a:gs>
                <a:gs pos="100000">
                  <a:srgbClr val="397BC9"/>
                </a:gs>
              </a:gsLst>
              <a:lin ang="5400000" scaled="1"/>
            </a:gradFill>
            <a:ln w="9525">
              <a:solidFill>
                <a:schemeClr val="accent1"/>
              </a:solidFill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横向一体化，多元化产品，一站式服务</a:t>
              </a:r>
              <a:endParaRPr lang="zh-CN" altLang="en-US" sz="1400" dirty="0"/>
            </a:p>
          </p:txBody>
        </p:sp>
        <p:sp>
          <p:nvSpPr>
            <p:cNvPr id="29" name="TextBox 27"/>
            <p:cNvSpPr>
              <a:spLocks noChangeArrowheads="1"/>
            </p:cNvSpPr>
            <p:nvPr/>
          </p:nvSpPr>
          <p:spPr bwMode="auto">
            <a:xfrm>
              <a:off x="2137046" y="6001592"/>
              <a:ext cx="2795588" cy="4103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/>
              </a:solidFill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服务对象范围向产业链延伸</a:t>
              </a:r>
            </a:p>
          </p:txBody>
        </p:sp>
        <p:grpSp>
          <p:nvGrpSpPr>
            <p:cNvPr id="3" name="组合 38"/>
            <p:cNvGrpSpPr/>
            <p:nvPr/>
          </p:nvGrpSpPr>
          <p:grpSpPr bwMode="auto">
            <a:xfrm>
              <a:off x="1" y="2414568"/>
              <a:ext cx="5195798" cy="4304193"/>
              <a:chOff x="3500430" y="2057380"/>
              <a:chExt cx="5195801" cy="4303525"/>
            </a:xfrm>
          </p:grpSpPr>
          <p:grpSp>
            <p:nvGrpSpPr>
              <p:cNvPr id="4" name="组合 37"/>
              <p:cNvGrpSpPr/>
              <p:nvPr/>
            </p:nvGrpSpPr>
            <p:grpSpPr bwMode="auto">
              <a:xfrm>
                <a:off x="3500430" y="2057380"/>
                <a:ext cx="5195801" cy="3791996"/>
                <a:chOff x="3500430" y="2057380"/>
                <a:chExt cx="5195801" cy="3791996"/>
              </a:xfrm>
            </p:grpSpPr>
            <p:pic>
              <p:nvPicPr>
                <p:cNvPr id="35" name="图片 18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38513" y="2057380"/>
                  <a:ext cx="4357718" cy="2768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Line 3"/>
                <p:cNvSpPr>
                  <a:spLocks noChangeShapeType="1"/>
                </p:cNvSpPr>
                <p:nvPr/>
              </p:nvSpPr>
              <p:spPr bwMode="auto">
                <a:xfrm>
                  <a:off x="6368160" y="2485754"/>
                  <a:ext cx="917" cy="1086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</a:ln>
              </p:spPr>
              <p:txBody>
                <a:bodyPr wrap="none" lIns="0" tIns="0" rIns="0" bIns="0" anchor="ctr"/>
                <a:lstStyle/>
                <a:p>
                  <a:endParaRPr lang="zh-CN" altLang="en-US"/>
                </a:p>
              </p:txBody>
            </p:sp>
            <p:sp>
              <p:nvSpPr>
                <p:cNvPr id="37" name="Line 4"/>
                <p:cNvSpPr>
                  <a:spLocks noChangeShapeType="1"/>
                </p:cNvSpPr>
                <p:nvPr/>
              </p:nvSpPr>
              <p:spPr bwMode="auto">
                <a:xfrm>
                  <a:off x="6368160" y="2485754"/>
                  <a:ext cx="917" cy="1086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</a:ln>
              </p:spPr>
              <p:txBody>
                <a:bodyPr wrap="none" lIns="0" tIns="0" rIns="0" bIns="0" anchor="ctr"/>
                <a:lstStyle/>
                <a:p>
                  <a:endParaRPr lang="zh-CN" altLang="en-US"/>
                </a:p>
              </p:txBody>
            </p:sp>
            <p:sp>
              <p:nvSpPr>
                <p:cNvPr id="38" name="TextBox 4"/>
                <p:cNvSpPr>
                  <a:spLocks noChangeArrowheads="1"/>
                </p:cNvSpPr>
                <p:nvPr/>
              </p:nvSpPr>
              <p:spPr bwMode="auto">
                <a:xfrm>
                  <a:off x="5643554" y="3428776"/>
                  <a:ext cx="229217" cy="1271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r>
                    <a:rPr lang="zh-CN" altLang="en-US" sz="1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瓦楞纸箱</a:t>
                  </a:r>
                  <a:endParaRPr lang="zh-CN" altLang="en-US" dirty="0"/>
                </a:p>
              </p:txBody>
            </p:sp>
            <p:sp>
              <p:nvSpPr>
                <p:cNvPr id="39" name="TextBox 4"/>
                <p:cNvSpPr>
                  <a:spLocks noChangeArrowheads="1"/>
                </p:cNvSpPr>
                <p:nvPr/>
              </p:nvSpPr>
              <p:spPr bwMode="auto">
                <a:xfrm>
                  <a:off x="6000742" y="3600202"/>
                  <a:ext cx="229217" cy="9847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r>
                    <a:rPr lang="zh-CN" altLang="en-US" sz="1400" b="1" dirty="0">
                      <a:solidFill>
                        <a:schemeClr val="bg1"/>
                      </a:solidFill>
                      <a:ea typeface="微软雅黑" panose="020B0503020204020204" pitchFamily="34" charset="-122"/>
                      <a:sym typeface="Calibri" panose="020F0502020204030204" pitchFamily="34" charset="0"/>
                    </a:rPr>
                    <a:t>印刷品</a:t>
                  </a:r>
                  <a:endParaRPr lang="zh-CN" altLang="en-US" dirty="0"/>
                </a:p>
              </p:txBody>
            </p:sp>
            <p:sp>
              <p:nvSpPr>
                <p:cNvPr id="40" name="TextBox 4"/>
                <p:cNvSpPr>
                  <a:spLocks noChangeArrowheads="1"/>
                </p:cNvSpPr>
                <p:nvPr/>
              </p:nvSpPr>
              <p:spPr bwMode="auto">
                <a:xfrm>
                  <a:off x="6286492" y="3343064"/>
                  <a:ext cx="228300" cy="15591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r>
                    <a:rPr lang="zh-CN" altLang="en-US" sz="1400" b="1" dirty="0">
                      <a:solidFill>
                        <a:schemeClr val="bg1"/>
                      </a:solidFill>
                      <a:ea typeface="微软雅黑" panose="020B0503020204020204" pitchFamily="34" charset="-122"/>
                      <a:sym typeface="Calibri" panose="020F0502020204030204" pitchFamily="34" charset="0"/>
                    </a:rPr>
                    <a:t>环保纸型材</a:t>
                  </a:r>
                  <a:endParaRPr lang="zh-CN" alt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Box 4"/>
                <p:cNvSpPr>
                  <a:spLocks noChangeArrowheads="1"/>
                </p:cNvSpPr>
                <p:nvPr/>
              </p:nvSpPr>
              <p:spPr bwMode="auto">
                <a:xfrm>
                  <a:off x="6715118" y="3428776"/>
                  <a:ext cx="231051" cy="1271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塑料包装</a:t>
                  </a:r>
                  <a:endParaRPr lang="zh-CN" altLang="en-US" b="1" dirty="0"/>
                </a:p>
              </p:txBody>
            </p:sp>
            <p:sp>
              <p:nvSpPr>
                <p:cNvPr id="42" name="TextBox 4"/>
                <p:cNvSpPr>
                  <a:spLocks noChangeArrowheads="1"/>
                </p:cNvSpPr>
                <p:nvPr/>
              </p:nvSpPr>
              <p:spPr bwMode="auto">
                <a:xfrm>
                  <a:off x="4286248" y="4357694"/>
                  <a:ext cx="1143008" cy="36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整体解决方案</a:t>
                  </a:r>
                  <a:endParaRPr lang="zh-CN" altLang="en-US" sz="1200" dirty="0"/>
                </a:p>
              </p:txBody>
            </p:sp>
            <p:sp>
              <p:nvSpPr>
                <p:cNvPr id="43" name="TextBox 4"/>
                <p:cNvSpPr>
                  <a:spLocks noChangeArrowheads="1"/>
                </p:cNvSpPr>
                <p:nvPr/>
              </p:nvSpPr>
              <p:spPr bwMode="auto">
                <a:xfrm>
                  <a:off x="4500562" y="4071942"/>
                  <a:ext cx="716089" cy="36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rgbClr val="000000"/>
                      </a:solidFill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制 造</a:t>
                  </a:r>
                  <a:endParaRPr lang="zh-CN" altLang="en-US" sz="1200" dirty="0"/>
                </a:p>
              </p:txBody>
            </p:sp>
            <p:sp>
              <p:nvSpPr>
                <p:cNvPr id="44" name="TextBox 4"/>
                <p:cNvSpPr>
                  <a:spLocks noChangeArrowheads="1"/>
                </p:cNvSpPr>
                <p:nvPr/>
              </p:nvSpPr>
              <p:spPr bwMode="auto">
                <a:xfrm>
                  <a:off x="4500562" y="3714752"/>
                  <a:ext cx="698179" cy="36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chemeClr val="bg1"/>
                      </a:solidFill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配 送</a:t>
                  </a:r>
                  <a:endParaRPr lang="zh-CN" altLang="en-US" sz="1200" dirty="0"/>
                </a:p>
              </p:txBody>
            </p:sp>
            <p:sp>
              <p:nvSpPr>
                <p:cNvPr id="45" name="TextBox 4"/>
                <p:cNvSpPr>
                  <a:spLocks noChangeArrowheads="1"/>
                </p:cNvSpPr>
                <p:nvPr/>
              </p:nvSpPr>
              <p:spPr bwMode="auto">
                <a:xfrm>
                  <a:off x="4572000" y="3357563"/>
                  <a:ext cx="636827" cy="36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chemeClr val="bg1"/>
                      </a:solidFill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仓 储</a:t>
                  </a:r>
                  <a:endParaRPr lang="zh-CN" altLang="en-US" sz="1200" dirty="0"/>
                </a:p>
              </p:txBody>
            </p:sp>
            <p:sp>
              <p:nvSpPr>
                <p:cNvPr id="46" name="TextBox 4"/>
                <p:cNvSpPr>
                  <a:spLocks noChangeArrowheads="1"/>
                </p:cNvSpPr>
                <p:nvPr/>
              </p:nvSpPr>
              <p:spPr bwMode="auto">
                <a:xfrm>
                  <a:off x="4357686" y="3000373"/>
                  <a:ext cx="1071570" cy="36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chemeClr val="bg1"/>
                      </a:solidFill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废弃物回收</a:t>
                  </a:r>
                  <a:endParaRPr lang="zh-CN" altLang="en-US" sz="1200" dirty="0"/>
                </a:p>
              </p:txBody>
            </p:sp>
            <p:sp>
              <p:nvSpPr>
                <p:cNvPr id="47" name="TextBox 4"/>
                <p:cNvSpPr>
                  <a:spLocks noChangeArrowheads="1"/>
                </p:cNvSpPr>
                <p:nvPr/>
              </p:nvSpPr>
              <p:spPr bwMode="auto">
                <a:xfrm>
                  <a:off x="7072299" y="3500438"/>
                  <a:ext cx="285751" cy="9847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精包装</a:t>
                  </a:r>
                </a:p>
              </p:txBody>
            </p:sp>
            <p:sp>
              <p:nvSpPr>
                <p:cNvPr id="48" name="TextBox 4"/>
                <p:cNvSpPr>
                  <a:spLocks noChangeArrowheads="1"/>
                </p:cNvSpPr>
                <p:nvPr/>
              </p:nvSpPr>
              <p:spPr bwMode="auto">
                <a:xfrm>
                  <a:off x="7429488" y="3429000"/>
                  <a:ext cx="214318" cy="1271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solidFill>
                        <a:schemeClr val="bg1"/>
                      </a:solidFill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木制包装</a:t>
                  </a:r>
                  <a:endParaRPr lang="zh-CN" alt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"/>
                <p:cNvSpPr>
                  <a:spLocks noChangeArrowheads="1"/>
                </p:cNvSpPr>
                <p:nvPr/>
              </p:nvSpPr>
              <p:spPr bwMode="auto">
                <a:xfrm>
                  <a:off x="7715239" y="3429000"/>
                  <a:ext cx="214316" cy="1271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Calibri" panose="020F0502020204030204" pitchFamily="34" charset="0"/>
                    </a:rPr>
                    <a:t>充气包装</a:t>
                  </a:r>
                </a:p>
              </p:txBody>
            </p:sp>
            <p:sp>
              <p:nvSpPr>
                <p:cNvPr id="50" name="TextBox 4"/>
                <p:cNvSpPr>
                  <a:spLocks noChangeArrowheads="1"/>
                </p:cNvSpPr>
                <p:nvPr/>
              </p:nvSpPr>
              <p:spPr bwMode="auto">
                <a:xfrm>
                  <a:off x="4400239" y="2648701"/>
                  <a:ext cx="983400" cy="328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工装设计设备改造</a:t>
                  </a:r>
                  <a:endParaRPr lang="zh-CN" altLang="en-US" sz="1000" dirty="0"/>
                </a:p>
              </p:txBody>
            </p:sp>
            <p:sp>
              <p:nvSpPr>
                <p:cNvPr id="51" name="TextBox 4"/>
                <p:cNvSpPr>
                  <a:spLocks noChangeArrowheads="1"/>
                </p:cNvSpPr>
                <p:nvPr/>
              </p:nvSpPr>
              <p:spPr bwMode="auto">
                <a:xfrm>
                  <a:off x="4344001" y="2303116"/>
                  <a:ext cx="1000132" cy="369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供应链金融</a:t>
                  </a:r>
                </a:p>
              </p:txBody>
            </p:sp>
            <p:sp>
              <p:nvSpPr>
                <p:cNvPr id="52" name="TextBox 4"/>
                <p:cNvSpPr>
                  <a:spLocks noChangeArrowheads="1"/>
                </p:cNvSpPr>
                <p:nvPr/>
              </p:nvSpPr>
              <p:spPr bwMode="auto">
                <a:xfrm>
                  <a:off x="8143868" y="3500438"/>
                  <a:ext cx="214314" cy="1271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Calibri" panose="020F0502020204030204" pitchFamily="34" charset="0"/>
                    </a:rPr>
                    <a:t>智能包装</a:t>
                  </a:r>
                  <a:endPara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251098" y="4761484"/>
                  <a:ext cx="866448" cy="244529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bliqueBottomRigh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客户</a:t>
                  </a:r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4000496" y="5127314"/>
                  <a:ext cx="825189" cy="244529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bliqueBottomRigh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供应商</a:t>
                  </a:r>
                </a:p>
              </p:txBody>
            </p:sp>
            <p:sp>
              <p:nvSpPr>
                <p:cNvPr id="55" name="圆角矩形 54"/>
                <p:cNvSpPr/>
                <p:nvPr/>
              </p:nvSpPr>
              <p:spPr>
                <a:xfrm>
                  <a:off x="3500430" y="5555942"/>
                  <a:ext cx="1000132" cy="293434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bliqueBottomRigh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业务同行</a:t>
                  </a:r>
                </a:p>
              </p:txBody>
            </p:sp>
          </p:grpSp>
          <p:sp>
            <p:nvSpPr>
              <p:cNvPr id="34" name="下箭头 33"/>
              <p:cNvSpPr/>
              <p:nvPr/>
            </p:nvSpPr>
            <p:spPr>
              <a:xfrm rot="2648465">
                <a:off x="4905662" y="4473030"/>
                <a:ext cx="247650" cy="1887875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31" name="流程图: 终止 30"/>
            <p:cNvSpPr/>
            <p:nvPr/>
          </p:nvSpPr>
          <p:spPr>
            <a:xfrm>
              <a:off x="928662" y="2285979"/>
              <a:ext cx="928694" cy="285752"/>
            </a:xfrm>
            <a:prstGeom prst="flowChartTermina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200" dirty="0"/>
                <a:t>。。。。</a:t>
              </a: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899567" y="3735046"/>
              <a:ext cx="214314" cy="11700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EPS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圆角矩形 56"/>
          <p:cNvSpPr/>
          <p:nvPr/>
        </p:nvSpPr>
        <p:spPr>
          <a:xfrm>
            <a:off x="7956378" y="2342060"/>
            <a:ext cx="237485" cy="9181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27"/>
          <p:cNvSpPr>
            <a:spLocks noChangeArrowheads="1"/>
          </p:cNvSpPr>
          <p:nvPr/>
        </p:nvSpPr>
        <p:spPr bwMode="auto">
          <a:xfrm>
            <a:off x="1386001" y="4494438"/>
            <a:ext cx="1755616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竖向产业链发展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图片 59" descr="页眉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七、公司荣誉</a:t>
            </a:r>
            <a:endParaRPr lang="zh-CN" altLang="en-US" sz="2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390ABA-2F4E-4BBE-968C-4E17A3960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6763"/>
            <a:ext cx="2203060" cy="1489115"/>
          </a:xfrm>
          <a:prstGeom prst="rect">
            <a:avLst/>
          </a:prstGeom>
        </p:spPr>
      </p:pic>
      <p:pic>
        <p:nvPicPr>
          <p:cNvPr id="4" name="图片 3" descr="微信图片_201905051515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4258" y="814266"/>
            <a:ext cx="1955974" cy="1616293"/>
          </a:xfrm>
          <a:prstGeom prst="rect">
            <a:avLst/>
          </a:prstGeom>
        </p:spPr>
      </p:pic>
      <p:pic>
        <p:nvPicPr>
          <p:cNvPr id="5" name="Picture 12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898301"/>
            <a:ext cx="1436216" cy="144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6" y="2592157"/>
            <a:ext cx="1817219" cy="192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E:\5- 包装公司基本信息(相关证书)\2019优秀印刷企业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9"/>
          <a:stretch/>
        </p:blipFill>
        <p:spPr bwMode="auto">
          <a:xfrm>
            <a:off x="2526588" y="886763"/>
            <a:ext cx="2209306" cy="142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5- 包装公司基本信息(相关证书)\中国包装龙头企业奖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08" y="2569124"/>
            <a:ext cx="1584176" cy="194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5- 包装公司基本信息(相关证书)\AAA级企业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92" y="2569124"/>
            <a:ext cx="1962548" cy="19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5- 包装公司基本信息(相关证书)\微信图片_2019011516060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r="8091" b="4733"/>
          <a:stretch/>
        </p:blipFill>
        <p:spPr bwMode="auto">
          <a:xfrm rot="16200000">
            <a:off x="503548" y="2391730"/>
            <a:ext cx="19442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页眉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86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1747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1748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八、结束语</a:t>
            </a:r>
            <a:endParaRPr lang="zh-CN" altLang="en-US" sz="2600" dirty="0"/>
          </a:p>
        </p:txBody>
      </p:sp>
      <p:sp>
        <p:nvSpPr>
          <p:cNvPr id="31749" name="TextBox 20"/>
          <p:cNvSpPr>
            <a:spLocks noChangeArrowheads="1"/>
          </p:cNvSpPr>
          <p:nvPr/>
        </p:nvSpPr>
        <p:spPr bwMode="auto">
          <a:xfrm>
            <a:off x="460375" y="821955"/>
            <a:ext cx="8280920" cy="23083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四川长虹包装印务有限公司坚持“包装一体化服务”战略，为客户量身定制包装整体解决方案，提供一站式多门类产品及服务，为客户创造价值。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期待您的信任，共创辉煌！感谢！</a:t>
            </a:r>
            <a:endParaRPr lang="zh-CN" altLang="en-US" sz="2400" dirty="0"/>
          </a:p>
        </p:txBody>
      </p:sp>
      <p:sp>
        <p:nvSpPr>
          <p:cNvPr id="2" name="AutoShape 2" descr="https://ss0.bdstatic.com/70cFuHSh_Q1YnxGkpoWK1HF6hhy/it/u=736890948,136012678&amp;fm=27&amp;gp=0.jpg"/>
          <p:cNvSpPr>
            <a:spLocks noChangeAspect="1" noChangeArrowheads="1"/>
          </p:cNvSpPr>
          <p:nvPr/>
        </p:nvSpPr>
        <p:spPr bwMode="auto">
          <a:xfrm>
            <a:off x="155575" y="-130015"/>
            <a:ext cx="304800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s://gimg2.baidu.com/image_search/src=http%3A%2F%2Fwww.ztesai.cn%2Fpic%2Fgif%2F1455782232.jpg&amp;refer=http%3A%2F%2Fwww.ztesai.cn&amp;app=2002&amp;size=f9999,10000&amp;q=a80&amp;n=0&amp;g=0n&amp;fmt=jpeg?sec=1632553680&amp;t=52cf4de2a6d3da5e7e5b72a91a56d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04808"/>
            <a:ext cx="8280921" cy="15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页眉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31747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" name="AutoShape 2" descr="https://ss0.bdstatic.com/70cFuHSh_Q1YnxGkpoWK1HF6hhy/it/u=736890948,136012678&amp;fm=27&amp;gp=0.jpg"/>
          <p:cNvSpPr>
            <a:spLocks noChangeAspect="1" noChangeArrowheads="1"/>
          </p:cNvSpPr>
          <p:nvPr/>
        </p:nvSpPr>
        <p:spPr bwMode="auto">
          <a:xfrm>
            <a:off x="155575" y="-130015"/>
            <a:ext cx="304800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75856" y="2377329"/>
            <a:ext cx="2555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1269" name="圆角矩形 20"/>
          <p:cNvSpPr>
            <a:spLocks noChangeArrowheads="1"/>
          </p:cNvSpPr>
          <p:nvPr/>
        </p:nvSpPr>
        <p:spPr bwMode="auto">
          <a:xfrm>
            <a:off x="239714" y="110730"/>
            <a:ext cx="2748111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（一）公司介绍</a:t>
            </a:r>
            <a:endParaRPr lang="zh-CN" altLang="en-US" sz="2600" dirty="0"/>
          </a:p>
        </p:txBody>
      </p:sp>
      <p:pic>
        <p:nvPicPr>
          <p:cNvPr id="4" name="图片 3" descr="页眉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  <p:sp>
        <p:nvSpPr>
          <p:cNvPr id="5" name="矩形 40"/>
          <p:cNvSpPr>
            <a:spLocks noChangeArrowheads="1"/>
          </p:cNvSpPr>
          <p:nvPr/>
        </p:nvSpPr>
        <p:spPr bwMode="auto">
          <a:xfrm>
            <a:off x="71120" y="720090"/>
            <a:ext cx="3274060" cy="41165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地址：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绵阳经开区洪恩东路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63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号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成立：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2006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注册资本：</a:t>
            </a: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1500</a:t>
            </a: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万元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长虹全资</a:t>
            </a:r>
            <a:endParaRPr lang="zh-CN" altLang="en-US" sz="1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园区投资：</a:t>
            </a: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106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亩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投资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亿元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员工：</a:t>
            </a: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330</a:t>
            </a: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余人，其中大学学历</a:t>
            </a: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31%</a:t>
            </a: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以上，工程师</a:t>
            </a: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余人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年营业额：</a:t>
            </a:r>
            <a:r>
              <a:rPr lang="en-US" altLang="zh-CN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亿元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主营业务：纸箱、印刷品和型材的设计、生产及配送服务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通过环评、安评、职评、消防验收 </a:t>
            </a:r>
            <a:endParaRPr lang="en-US" altLang="zh-CN" sz="1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96" y="2884791"/>
            <a:ext cx="2593075" cy="173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11113" t="7075" b="21226"/>
          <a:stretch>
            <a:fillRect/>
          </a:stretch>
        </p:blipFill>
        <p:spPr>
          <a:xfrm>
            <a:off x="3249539" y="2863787"/>
            <a:ext cx="2776855" cy="17350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38474" y="4701685"/>
            <a:ext cx="523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占地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亩，建筑面积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40000㎡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分为：办公大楼、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印刷车间、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制板车间、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3#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制箱车间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94A1-6FC7-4012-A106-DC8AD6CB133D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8" name="Picture 2" descr="C:\Users\Administrator\Desktop\无标题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4920" b="-3987"/>
          <a:stretch/>
        </p:blipFill>
        <p:spPr bwMode="auto">
          <a:xfrm>
            <a:off x="3232911" y="758609"/>
            <a:ext cx="5586967" cy="21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9526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z="800"/>
              <a:t>4</a:t>
            </a:fld>
            <a:endParaRPr lang="zh-CN" altLang="en-US" sz="800"/>
          </a:p>
        </p:txBody>
      </p:sp>
      <p:sp>
        <p:nvSpPr>
          <p:cNvPr id="97" name="文本框 96"/>
          <p:cNvSpPr txBox="1"/>
          <p:nvPr/>
        </p:nvSpPr>
        <p:spPr>
          <a:xfrm>
            <a:off x="5588268" y="1334195"/>
            <a:ext cx="1304449" cy="36748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</a:rPr>
              <a:t>成立子公司联合发展公司拓展公司经营门类。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1073829" y="1351488"/>
            <a:ext cx="1897442" cy="5152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更名为包装公司 </a:t>
            </a:r>
          </a:p>
          <a:p>
            <a:pPr algn="l"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</a:rPr>
              <a:t>第一第二包装事业部合并，更名</a:t>
            </a:r>
          </a:p>
          <a:p>
            <a:pPr algn="l"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</a:rPr>
              <a:t>为包装公司。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2634415" y="1334196"/>
            <a:ext cx="1758902" cy="5152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成立纸型材厂</a:t>
            </a:r>
            <a:r>
              <a:rPr lang="en-US" altLang="zh-CN" sz="800" b="1" dirty="0">
                <a:latin typeface="微软雅黑" pitchFamily="34" charset="-122"/>
                <a:ea typeface="微软雅黑" pitchFamily="34" charset="-122"/>
                <a:sym typeface="+mn-ea"/>
              </a:rPr>
              <a:t>;</a:t>
            </a:r>
          </a:p>
          <a:p>
            <a:pPr algn="l"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成立印前制版中心。</a:t>
            </a:r>
          </a:p>
          <a:p>
            <a:pPr algn="l">
              <a:lnSpc>
                <a:spcPct val="120000"/>
              </a:lnSpc>
            </a:pPr>
            <a:endParaRPr lang="zh-CN" altLang="en-US" sz="800" b="1" dirty="0"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06894" y="3702844"/>
            <a:ext cx="1229201" cy="21975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成立纸型材项目组。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3339064" y="3671275"/>
            <a:ext cx="1217600" cy="6629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独立核算</a:t>
            </a:r>
          </a:p>
          <a:p>
            <a:pPr algn="l"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包装公司开始模拟独立核算</a:t>
            </a:r>
            <a:r>
              <a:rPr lang="en-US" altLang="zh-CN" sz="800" b="1" dirty="0">
                <a:latin typeface="微软雅黑" pitchFamily="34" charset="-122"/>
                <a:ea typeface="微软雅黑" pitchFamily="34" charset="-122"/>
                <a:sym typeface="+mn-ea"/>
              </a:rPr>
              <a:t>;</a:t>
            </a: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独立注册成立长虹包装印务有限公司。</a:t>
            </a:r>
            <a:endParaRPr lang="en-US" altLang="zh-CN" sz="800" b="1" dirty="0"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4644233" y="3949426"/>
            <a:ext cx="1935754" cy="31824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zh-CN" altLang="en-US" sz="800" b="1" dirty="0">
                <a:latin typeface="微软雅黑" pitchFamily="34" charset="-122"/>
                <a:ea typeface="微软雅黑" pitchFamily="34" charset="-122"/>
              </a:rPr>
              <a:t>公司战略</a:t>
            </a:r>
          </a:p>
          <a:p>
            <a:r>
              <a:rPr lang="zh-CN" altLang="en-US" sz="800" b="1" dirty="0">
                <a:latin typeface="微软雅黑" pitchFamily="34" charset="-122"/>
                <a:ea typeface="微软雅黑" pitchFamily="34" charset="-122"/>
              </a:rPr>
              <a:t>公司确定包装一体化服务发展战略。</a:t>
            </a:r>
          </a:p>
        </p:txBody>
      </p:sp>
      <p:cxnSp>
        <p:nvCxnSpPr>
          <p:cNvPr id="103" name="直接连接符 102"/>
          <p:cNvCxnSpPr/>
          <p:nvPr/>
        </p:nvCxnSpPr>
        <p:spPr>
          <a:xfrm flipH="1" flipV="1">
            <a:off x="1077946" y="1447984"/>
            <a:ext cx="2888" cy="113965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 flipH="1" flipV="1">
            <a:off x="2597158" y="1486670"/>
            <a:ext cx="4838" cy="1132081"/>
          </a:xfrm>
          <a:prstGeom prst="line">
            <a:avLst/>
          </a:prstGeom>
          <a:ln>
            <a:solidFill>
              <a:srgbClr val="47E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3315327" y="2864909"/>
            <a:ext cx="91888" cy="1173400"/>
            <a:chOff x="5677535" y="4554220"/>
            <a:chExt cx="162560" cy="2249170"/>
          </a:xfrm>
        </p:grpSpPr>
        <p:cxnSp>
          <p:nvCxnSpPr>
            <p:cNvPr id="106" name="直接连接符 105"/>
            <p:cNvCxnSpPr/>
            <p:nvPr/>
          </p:nvCxnSpPr>
          <p:spPr>
            <a:xfrm flipV="1">
              <a:off x="5746750" y="4638675"/>
              <a:ext cx="0" cy="2164715"/>
            </a:xfrm>
            <a:prstGeom prst="line">
              <a:avLst/>
            </a:prstGeom>
            <a:ln>
              <a:solidFill>
                <a:srgbClr val="6ECD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 184"/>
            <p:cNvSpPr/>
            <p:nvPr/>
          </p:nvSpPr>
          <p:spPr>
            <a:xfrm>
              <a:off x="5677535" y="4554220"/>
              <a:ext cx="162560" cy="162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822367" y="2860277"/>
            <a:ext cx="122903" cy="1184331"/>
            <a:chOff x="8452485" y="4554220"/>
            <a:chExt cx="162560" cy="1572260"/>
          </a:xfrm>
        </p:grpSpPr>
        <p:cxnSp>
          <p:nvCxnSpPr>
            <p:cNvPr id="109" name="直接连接符 108"/>
            <p:cNvCxnSpPr/>
            <p:nvPr/>
          </p:nvCxnSpPr>
          <p:spPr>
            <a:xfrm flipV="1">
              <a:off x="8538210" y="4554220"/>
              <a:ext cx="0" cy="1572260"/>
            </a:xfrm>
            <a:prstGeom prst="line">
              <a:avLst/>
            </a:prstGeom>
            <a:ln>
              <a:solidFill>
                <a:srgbClr val="6ECD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 184"/>
            <p:cNvSpPr/>
            <p:nvPr/>
          </p:nvSpPr>
          <p:spPr>
            <a:xfrm>
              <a:off x="8452485" y="4554220"/>
              <a:ext cx="162560" cy="162560"/>
            </a:xfrm>
            <a:prstGeom prst="ellipse">
              <a:avLst/>
            </a:prstGeom>
            <a:solidFill>
              <a:srgbClr val="6EC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4088573" y="1476505"/>
            <a:ext cx="105575" cy="1183536"/>
            <a:chOff x="7101840" y="2345787"/>
            <a:chExt cx="162560" cy="1822353"/>
          </a:xfrm>
        </p:grpSpPr>
        <p:cxnSp>
          <p:nvCxnSpPr>
            <p:cNvPr id="112" name="直接连接符 111"/>
            <p:cNvCxnSpPr/>
            <p:nvPr/>
          </p:nvCxnSpPr>
          <p:spPr>
            <a:xfrm flipV="1">
              <a:off x="7189570" y="2345787"/>
              <a:ext cx="3175" cy="1735285"/>
            </a:xfrm>
            <a:prstGeom prst="line">
              <a:avLst/>
            </a:prstGeom>
            <a:ln>
              <a:solidFill>
                <a:srgbClr val="A7D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 184"/>
            <p:cNvSpPr/>
            <p:nvPr/>
          </p:nvSpPr>
          <p:spPr>
            <a:xfrm>
              <a:off x="7101840" y="4005580"/>
              <a:ext cx="162560" cy="162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1785655" y="2803328"/>
            <a:ext cx="118918" cy="1151638"/>
            <a:chOff x="2880995" y="4554220"/>
            <a:chExt cx="162560" cy="1628140"/>
          </a:xfrm>
        </p:grpSpPr>
        <p:cxnSp>
          <p:nvCxnSpPr>
            <p:cNvPr id="115" name="直接连接符 114"/>
            <p:cNvCxnSpPr/>
            <p:nvPr/>
          </p:nvCxnSpPr>
          <p:spPr>
            <a:xfrm flipH="1" flipV="1">
              <a:off x="2961005" y="4554220"/>
              <a:ext cx="3175" cy="162814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 184"/>
            <p:cNvSpPr/>
            <p:nvPr/>
          </p:nvSpPr>
          <p:spPr>
            <a:xfrm>
              <a:off x="2880995" y="4554220"/>
              <a:ext cx="162560" cy="162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17" name="图片 116" descr="000-01-0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6081" y="2301371"/>
            <a:ext cx="5460838" cy="950961"/>
          </a:xfrm>
          <a:prstGeom prst="rect">
            <a:avLst/>
          </a:prstGeom>
        </p:spPr>
      </p:pic>
      <p:sp>
        <p:nvSpPr>
          <p:cNvPr id="118" name="文本框 117"/>
          <p:cNvSpPr txBox="1"/>
          <p:nvPr/>
        </p:nvSpPr>
        <p:spPr>
          <a:xfrm>
            <a:off x="3108196" y="2681620"/>
            <a:ext cx="572826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</a:t>
            </a:r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06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sp>
        <p:nvSpPr>
          <p:cNvPr id="119" name="文本框 118"/>
          <p:cNvSpPr txBox="1"/>
          <p:nvPr/>
        </p:nvSpPr>
        <p:spPr>
          <a:xfrm>
            <a:off x="3892886" y="2676598"/>
            <a:ext cx="572826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</a:t>
            </a:r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07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sp>
        <p:nvSpPr>
          <p:cNvPr id="120" name="文本框 119"/>
          <p:cNvSpPr txBox="1"/>
          <p:nvPr/>
        </p:nvSpPr>
        <p:spPr>
          <a:xfrm>
            <a:off x="5408954" y="2670822"/>
            <a:ext cx="572826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</a:t>
            </a:r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16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sp>
        <p:nvSpPr>
          <p:cNvPr id="121" name="文本框 120"/>
          <p:cNvSpPr txBox="1"/>
          <p:nvPr/>
        </p:nvSpPr>
        <p:spPr>
          <a:xfrm>
            <a:off x="1607081" y="2691062"/>
            <a:ext cx="572826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</a:t>
            </a:r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002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sp>
        <p:nvSpPr>
          <p:cNvPr id="122" name="文本框 121"/>
          <p:cNvSpPr txBox="1"/>
          <p:nvPr/>
        </p:nvSpPr>
        <p:spPr>
          <a:xfrm>
            <a:off x="2395569" y="2700536"/>
            <a:ext cx="551600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</a:t>
            </a:r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04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sp>
        <p:nvSpPr>
          <p:cNvPr id="123" name="文本框 122"/>
          <p:cNvSpPr txBox="1"/>
          <p:nvPr/>
        </p:nvSpPr>
        <p:spPr>
          <a:xfrm>
            <a:off x="4644233" y="2679391"/>
            <a:ext cx="572826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</a:t>
            </a:r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12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sp>
        <p:nvSpPr>
          <p:cNvPr id="124" name="文本框 123"/>
          <p:cNvSpPr txBox="1"/>
          <p:nvPr/>
        </p:nvSpPr>
        <p:spPr>
          <a:xfrm>
            <a:off x="807529" y="2680990"/>
            <a:ext cx="566424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1999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</a:t>
            </a:r>
          </a:p>
        </p:txBody>
      </p:sp>
      <p:sp>
        <p:nvSpPr>
          <p:cNvPr id="125" name=" 184"/>
          <p:cNvSpPr/>
          <p:nvPr/>
        </p:nvSpPr>
        <p:spPr>
          <a:xfrm>
            <a:off x="1021285" y="2554257"/>
            <a:ext cx="88256" cy="926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6" name=" 184"/>
          <p:cNvSpPr/>
          <p:nvPr/>
        </p:nvSpPr>
        <p:spPr>
          <a:xfrm>
            <a:off x="2582185" y="2586070"/>
            <a:ext cx="88256" cy="92660"/>
          </a:xfrm>
          <a:prstGeom prst="ellipse">
            <a:avLst/>
          </a:prstGeom>
          <a:solidFill>
            <a:srgbClr val="47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7" name="椭圆 126"/>
          <p:cNvSpPr/>
          <p:nvPr/>
        </p:nvSpPr>
        <p:spPr>
          <a:xfrm>
            <a:off x="6151019" y="2554258"/>
            <a:ext cx="496440" cy="52121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sz="8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8" name="文本框 8"/>
          <p:cNvSpPr txBox="1"/>
          <p:nvPr/>
        </p:nvSpPr>
        <p:spPr>
          <a:xfrm>
            <a:off x="6189475" y="2728215"/>
            <a:ext cx="572826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2020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sp>
        <p:nvSpPr>
          <p:cNvPr id="129" name="空心弧 128"/>
          <p:cNvSpPr/>
          <p:nvPr/>
        </p:nvSpPr>
        <p:spPr>
          <a:xfrm rot="10800000">
            <a:off x="5963047" y="2329528"/>
            <a:ext cx="893592" cy="938178"/>
          </a:xfrm>
          <a:prstGeom prst="blockArc">
            <a:avLst>
              <a:gd name="adj1" fmla="val 10798461"/>
              <a:gd name="adj2" fmla="val 119014"/>
              <a:gd name="adj3" fmla="val 1620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61" tIns="30880" rIns="61761" bIns="30880" numCol="1" spcCol="0" rtlCol="0" fromWordArt="0" anchor="ctr" anchorCtr="0" forceAA="0" compatLnSpc="1">
            <a:noAutofit/>
          </a:bodyPr>
          <a:lstStyle/>
          <a:p>
            <a:pPr algn="ctr"/>
            <a:endParaRPr lang="en-US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0" name="直接连接符 129"/>
          <p:cNvCxnSpPr/>
          <p:nvPr/>
        </p:nvCxnSpPr>
        <p:spPr>
          <a:xfrm flipH="1" flipV="1">
            <a:off x="6399239" y="3019805"/>
            <a:ext cx="4838" cy="1132081"/>
          </a:xfrm>
          <a:prstGeom prst="line">
            <a:avLst/>
          </a:prstGeom>
          <a:ln>
            <a:solidFill>
              <a:srgbClr val="47E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>
            <a:off x="4127077" y="1351488"/>
            <a:ext cx="1607138" cy="36748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完成搬迁工作</a:t>
            </a:r>
          </a:p>
          <a:p>
            <a:pPr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高水厂区搬迁至家电城工业区。</a:t>
            </a:r>
          </a:p>
        </p:txBody>
      </p:sp>
      <p:cxnSp>
        <p:nvCxnSpPr>
          <p:cNvPr id="132" name="直接连接符 131"/>
          <p:cNvCxnSpPr/>
          <p:nvPr/>
        </p:nvCxnSpPr>
        <p:spPr>
          <a:xfrm flipH="1" flipV="1">
            <a:off x="5594435" y="1410551"/>
            <a:ext cx="4838" cy="1132081"/>
          </a:xfrm>
          <a:prstGeom prst="line">
            <a:avLst/>
          </a:prstGeom>
          <a:ln>
            <a:solidFill>
              <a:srgbClr val="47E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 184"/>
          <p:cNvSpPr/>
          <p:nvPr/>
        </p:nvSpPr>
        <p:spPr>
          <a:xfrm>
            <a:off x="6345271" y="2927146"/>
            <a:ext cx="88256" cy="92660"/>
          </a:xfrm>
          <a:prstGeom prst="ellipse">
            <a:avLst/>
          </a:prstGeom>
          <a:solidFill>
            <a:srgbClr val="47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411279" y="3839528"/>
            <a:ext cx="1229201" cy="5152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公司战略搬迁到经开区包装印务产业园和积家公业园</a:t>
            </a:r>
            <a:r>
              <a:rPr lang="en-US" altLang="zh-CN" sz="800" b="1" dirty="0">
                <a:latin typeface="微软雅黑" pitchFamily="34" charset="-122"/>
                <a:ea typeface="微软雅黑" pitchFamily="34" charset="-122"/>
                <a:sym typeface="+mn-ea"/>
              </a:rPr>
              <a:t>.</a:t>
            </a:r>
            <a:endParaRPr lang="zh-CN" altLang="en-US" sz="800" b="1" dirty="0"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42" name="矩形 40"/>
          <p:cNvSpPr>
            <a:spLocks noChangeArrowheads="1"/>
          </p:cNvSpPr>
          <p:nvPr/>
        </p:nvSpPr>
        <p:spPr bwMode="auto">
          <a:xfrm>
            <a:off x="278167" y="763577"/>
            <a:ext cx="2191573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公司成长历程：</a:t>
            </a:r>
          </a:p>
        </p:txBody>
      </p:sp>
      <p:sp>
        <p:nvSpPr>
          <p:cNvPr id="43" name="圆角矩形 20"/>
          <p:cNvSpPr>
            <a:spLocks noChangeArrowheads="1"/>
          </p:cNvSpPr>
          <p:nvPr/>
        </p:nvSpPr>
        <p:spPr bwMode="auto">
          <a:xfrm>
            <a:off x="239714" y="110730"/>
            <a:ext cx="2748111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（一）公司介绍</a:t>
            </a:r>
            <a:endParaRPr lang="zh-CN" altLang="en-US" sz="2600" dirty="0"/>
          </a:p>
        </p:txBody>
      </p:sp>
      <p:cxnSp>
        <p:nvCxnSpPr>
          <p:cNvPr id="45" name="直接连接符 44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 184"/>
          <p:cNvSpPr/>
          <p:nvPr/>
        </p:nvSpPr>
        <p:spPr>
          <a:xfrm>
            <a:off x="5563864" y="2608705"/>
            <a:ext cx="88256" cy="92660"/>
          </a:xfrm>
          <a:prstGeom prst="ellipse">
            <a:avLst/>
          </a:prstGeom>
          <a:solidFill>
            <a:srgbClr val="47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3" name="图片 52" descr="页眉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  <p:sp>
        <p:nvSpPr>
          <p:cNvPr id="46" name="空心弧 45">
            <a:extLst>
              <a:ext uri="{FF2B5EF4-FFF2-40B4-BE49-F238E27FC236}">
                <a16:creationId xmlns:a16="http://schemas.microsoft.com/office/drawing/2014/main" id="{E385C089-1B37-EFDD-9EA9-4E558E3EB0F7}"/>
              </a:ext>
            </a:extLst>
          </p:cNvPr>
          <p:cNvSpPr/>
          <p:nvPr/>
        </p:nvSpPr>
        <p:spPr>
          <a:xfrm>
            <a:off x="6711270" y="2356202"/>
            <a:ext cx="893592" cy="938178"/>
          </a:xfrm>
          <a:prstGeom prst="blockArc">
            <a:avLst>
              <a:gd name="adj1" fmla="val 10798461"/>
              <a:gd name="adj2" fmla="val 119014"/>
              <a:gd name="adj3" fmla="val 1620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61" tIns="30880" rIns="61761" bIns="30880" numCol="1" spcCol="0" rtlCol="0" fromWordArt="0" anchor="ctr" anchorCtr="0" forceAA="0" compatLnSpc="1">
            <a:noAutofit/>
          </a:bodyPr>
          <a:lstStyle/>
          <a:p>
            <a:pPr algn="ctr"/>
            <a:endParaRPr lang="en-US" sz="8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EE17F23-EC1A-906D-15DD-95E97DB97AF4}"/>
              </a:ext>
            </a:extLst>
          </p:cNvPr>
          <p:cNvSpPr/>
          <p:nvPr/>
        </p:nvSpPr>
        <p:spPr>
          <a:xfrm>
            <a:off x="6914449" y="2562135"/>
            <a:ext cx="496440" cy="52121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sz="8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文本框 8">
            <a:extLst>
              <a:ext uri="{FF2B5EF4-FFF2-40B4-BE49-F238E27FC236}">
                <a16:creationId xmlns:a16="http://schemas.microsoft.com/office/drawing/2014/main" id="{9E3A2B77-869C-8B46-9B3C-82A16579BF39}"/>
              </a:ext>
            </a:extLst>
          </p:cNvPr>
          <p:cNvSpPr txBox="1"/>
          <p:nvPr/>
        </p:nvSpPr>
        <p:spPr>
          <a:xfrm>
            <a:off x="6921270" y="2736080"/>
            <a:ext cx="572826" cy="195131"/>
          </a:xfrm>
          <a:prstGeom prst="rect">
            <a:avLst/>
          </a:prstGeom>
          <a:noFill/>
        </p:spPr>
        <p:txBody>
          <a:bodyPr wrap="square" lIns="71323" tIns="35662" rIns="71323" bIns="35662" rtlCol="0" anchor="t">
            <a:spAutoFit/>
          </a:bodyPr>
          <a:lstStyle/>
          <a:p>
            <a:r>
              <a:rPr lang="en-US" altLang="zh-CN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2021</a:t>
            </a:r>
            <a:r>
              <a:rPr lang="zh-CN" altLang="en-US" sz="800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年 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624511C6-B49D-F8C7-2580-B00B040DEDB1}"/>
              </a:ext>
            </a:extLst>
          </p:cNvPr>
          <p:cNvCxnSpPr/>
          <p:nvPr/>
        </p:nvCxnSpPr>
        <p:spPr>
          <a:xfrm flipH="1" flipV="1">
            <a:off x="7162669" y="1572900"/>
            <a:ext cx="4838" cy="1132081"/>
          </a:xfrm>
          <a:prstGeom prst="line">
            <a:avLst/>
          </a:prstGeom>
          <a:ln>
            <a:solidFill>
              <a:srgbClr val="47E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133">
            <a:extLst>
              <a:ext uri="{FF2B5EF4-FFF2-40B4-BE49-F238E27FC236}">
                <a16:creationId xmlns:a16="http://schemas.microsoft.com/office/drawing/2014/main" id="{F2A72683-5E9F-C013-EEB0-4A1AC5468EB3}"/>
              </a:ext>
            </a:extLst>
          </p:cNvPr>
          <p:cNvSpPr txBox="1"/>
          <p:nvPr/>
        </p:nvSpPr>
        <p:spPr>
          <a:xfrm>
            <a:off x="7207683" y="1326921"/>
            <a:ext cx="1229201" cy="50271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 dirty="0">
                <a:latin typeface="微软雅黑" pitchFamily="34" charset="-122"/>
                <a:ea typeface="微软雅黑" pitchFamily="34" charset="-122"/>
                <a:sym typeface="+mn-ea"/>
              </a:rPr>
              <a:t>为适应搬迁发展，成立全资子公司四川虹林包装科技有限公司。</a:t>
            </a:r>
          </a:p>
        </p:txBody>
      </p:sp>
    </p:spTree>
    <p:extLst>
      <p:ext uri="{BB962C8B-B14F-4D97-AF65-F5344CB8AC3E}">
        <p14:creationId xmlns:p14="http://schemas.microsoft.com/office/powerpoint/2010/main" val="261773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Administrator\AppData\Roaming\Tencent\Users\190409411\QQ\WinTemp\RichOle\(`{WRU$9PX46$_V96GSK[9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7" y="738640"/>
            <a:ext cx="8483604" cy="406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3317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二、公司战略及文化</a:t>
            </a:r>
            <a:endParaRPr lang="zh-CN" altLang="en-US" sz="2600" dirty="0"/>
          </a:p>
        </p:txBody>
      </p:sp>
      <p:sp>
        <p:nvSpPr>
          <p:cNvPr id="13318" name="TextBox 4"/>
          <p:cNvSpPr>
            <a:spLocks noChangeArrowheads="1"/>
          </p:cNvSpPr>
          <p:nvPr/>
        </p:nvSpPr>
        <p:spPr bwMode="auto">
          <a:xfrm>
            <a:off x="2339980" y="1059656"/>
            <a:ext cx="3857625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员工满意、顾客满意、股东满意</a:t>
            </a:r>
            <a:endParaRPr lang="zh-CN" altLang="en-US" dirty="0"/>
          </a:p>
        </p:txBody>
      </p:sp>
      <p:sp>
        <p:nvSpPr>
          <p:cNvPr id="13319" name="TextBox 5"/>
          <p:cNvSpPr>
            <a:spLocks noChangeArrowheads="1"/>
          </p:cNvSpPr>
          <p:nvPr/>
        </p:nvSpPr>
        <p:spPr bwMode="auto">
          <a:xfrm>
            <a:off x="2339977" y="1329928"/>
            <a:ext cx="5904431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诚信做人、用心做事、创造价值、分享成果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坚持简单的事不简单做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坚持把别人不愿意做的事做好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坚持把公司的事当自己的事来做</a:t>
            </a:r>
          </a:p>
          <a:p>
            <a:endParaRPr lang="zh-CN" altLang="en-US" dirty="0"/>
          </a:p>
        </p:txBody>
      </p:sp>
      <p:sp>
        <p:nvSpPr>
          <p:cNvPr id="13320" name="TextBox 6"/>
          <p:cNvSpPr>
            <a:spLocks noChangeArrowheads="1"/>
          </p:cNvSpPr>
          <p:nvPr/>
        </p:nvSpPr>
        <p:spPr bwMode="auto">
          <a:xfrm>
            <a:off x="2438351" y="2837021"/>
            <a:ext cx="564356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经营战略：包装一体化服务</a:t>
            </a:r>
            <a:endParaRPr lang="zh-CN" altLang="en-US" dirty="0"/>
          </a:p>
        </p:txBody>
      </p:sp>
      <p:sp>
        <p:nvSpPr>
          <p:cNvPr id="13321" name="TextBox 7"/>
          <p:cNvSpPr>
            <a:spLocks noChangeArrowheads="1"/>
          </p:cNvSpPr>
          <p:nvPr/>
        </p:nvSpPr>
        <p:spPr bwMode="auto">
          <a:xfrm>
            <a:off x="368598" y="1623645"/>
            <a:ext cx="15367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公司文化</a:t>
            </a:r>
            <a:endParaRPr lang="zh-CN" altLang="en-US" dirty="0"/>
          </a:p>
        </p:txBody>
      </p:sp>
      <p:sp>
        <p:nvSpPr>
          <p:cNvPr id="13322" name="TextBox 8"/>
          <p:cNvSpPr>
            <a:spLocks noChangeArrowheads="1"/>
          </p:cNvSpPr>
          <p:nvPr/>
        </p:nvSpPr>
        <p:spPr bwMode="auto">
          <a:xfrm>
            <a:off x="390823" y="2969277"/>
            <a:ext cx="14922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公司战略</a:t>
            </a:r>
            <a:endParaRPr lang="zh-CN" altLang="en-US" dirty="0"/>
          </a:p>
        </p:txBody>
      </p:sp>
      <p:sp>
        <p:nvSpPr>
          <p:cNvPr id="13323" name="TextBox 9"/>
          <p:cNvSpPr>
            <a:spLocks noChangeArrowheads="1"/>
          </p:cNvSpPr>
          <p:nvPr/>
        </p:nvSpPr>
        <p:spPr bwMode="auto">
          <a:xfrm>
            <a:off x="2339980" y="3176444"/>
            <a:ext cx="6143625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企业愿景：成为西南地区包装一体化服务领先企业</a:t>
            </a:r>
            <a:endParaRPr lang="zh-CN" altLang="en-US" dirty="0"/>
          </a:p>
        </p:txBody>
      </p:sp>
      <p:sp>
        <p:nvSpPr>
          <p:cNvPr id="13324" name="AutoShape 15"/>
          <p:cNvSpPr/>
          <p:nvPr/>
        </p:nvSpPr>
        <p:spPr bwMode="auto">
          <a:xfrm>
            <a:off x="2051050" y="1168004"/>
            <a:ext cx="215900" cy="1209325"/>
          </a:xfrm>
          <a:prstGeom prst="leftBrace">
            <a:avLst>
              <a:gd name="adj1" fmla="val 16667"/>
              <a:gd name="adj2" fmla="val 50000"/>
            </a:avLst>
          </a:prstGeom>
          <a:noFill/>
          <a:ln w="9525" cmpd="sng">
            <a:solidFill>
              <a:schemeClr val="bg1"/>
            </a:solidFill>
            <a:round/>
          </a:ln>
        </p:spPr>
        <p:txBody>
          <a:bodyPr wrap="none" anchor="ctr"/>
          <a:lstStyle/>
          <a:p>
            <a:pPr algn="ctr"/>
            <a:endParaRPr lang="zh-CN" altLang="zh-CN" sz="20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13325" name="AutoShape 16"/>
          <p:cNvSpPr/>
          <p:nvPr/>
        </p:nvSpPr>
        <p:spPr bwMode="auto">
          <a:xfrm>
            <a:off x="1962150" y="2972038"/>
            <a:ext cx="215900" cy="323850"/>
          </a:xfrm>
          <a:prstGeom prst="leftBrace">
            <a:avLst>
              <a:gd name="adj1" fmla="val 16667"/>
              <a:gd name="adj2" fmla="val 50000"/>
            </a:avLst>
          </a:prstGeom>
          <a:noFill/>
          <a:ln w="9525" cmpd="sng">
            <a:solidFill>
              <a:schemeClr val="bg1"/>
            </a:solidFill>
            <a:round/>
          </a:ln>
        </p:spPr>
        <p:txBody>
          <a:bodyPr wrap="none" anchor="ctr"/>
          <a:lstStyle/>
          <a:p>
            <a:pPr algn="ctr"/>
            <a:endParaRPr lang="zh-CN" altLang="zh-CN" sz="20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09917" y="614363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页眉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6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4340" name="圆角矩形 20"/>
          <p:cNvSpPr>
            <a:spLocks noChangeArrowheads="1"/>
          </p:cNvSpPr>
          <p:nvPr/>
        </p:nvSpPr>
        <p:spPr bwMode="auto">
          <a:xfrm>
            <a:off x="249239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三、公司组织结构</a:t>
            </a:r>
            <a:endParaRPr lang="zh-CN" altLang="en-US" sz="2600" dirty="0"/>
          </a:p>
        </p:txBody>
      </p:sp>
      <p:sp>
        <p:nvSpPr>
          <p:cNvPr id="6" name="圆角矩形 5"/>
          <p:cNvSpPr/>
          <p:nvPr/>
        </p:nvSpPr>
        <p:spPr>
          <a:xfrm>
            <a:off x="3779912" y="821956"/>
            <a:ext cx="864096" cy="259229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董事长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2699792" y="1534835"/>
            <a:ext cx="1008112" cy="259229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财务总监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4211960" y="1081185"/>
            <a:ext cx="0" cy="2203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827584" y="1923678"/>
            <a:ext cx="68407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827584" y="1923678"/>
            <a:ext cx="0" cy="2657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627784" y="1923679"/>
            <a:ext cx="0" cy="10373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796136" y="1923678"/>
            <a:ext cx="0" cy="20738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668344" y="1923678"/>
            <a:ext cx="0" cy="14262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3779912" y="1210799"/>
            <a:ext cx="864096" cy="259229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总经理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3707904" y="1664449"/>
            <a:ext cx="504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圆角矩形 29"/>
          <p:cNvSpPr/>
          <p:nvPr/>
        </p:nvSpPr>
        <p:spPr>
          <a:xfrm>
            <a:off x="323528" y="2053292"/>
            <a:ext cx="1008112" cy="259229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运营管理处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2123728" y="2053292"/>
            <a:ext cx="1008112" cy="259229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财务处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7164288" y="2442136"/>
            <a:ext cx="1008112" cy="25922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  销  部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5292080" y="2053292"/>
            <a:ext cx="1008112" cy="259229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生产制造部</a:t>
            </a:r>
          </a:p>
        </p:txBody>
      </p:sp>
      <p:sp>
        <p:nvSpPr>
          <p:cNvPr id="34" name="圆角矩形 33"/>
          <p:cNvSpPr/>
          <p:nvPr/>
        </p:nvSpPr>
        <p:spPr>
          <a:xfrm>
            <a:off x="3707904" y="2053292"/>
            <a:ext cx="1008112" cy="259229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包装研究所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971600" y="2571750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运营管理</a:t>
            </a:r>
          </a:p>
        </p:txBody>
      </p:sp>
      <p:cxnSp>
        <p:nvCxnSpPr>
          <p:cNvPr id="37" name="直接连接符 36"/>
          <p:cNvCxnSpPr>
            <a:stCxn id="35" idx="1"/>
          </p:cNvCxnSpPr>
          <p:nvPr/>
        </p:nvCxnSpPr>
        <p:spPr>
          <a:xfrm flipH="1">
            <a:off x="827584" y="2636785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圆角矩形 39"/>
          <p:cNvSpPr/>
          <p:nvPr/>
        </p:nvSpPr>
        <p:spPr>
          <a:xfrm>
            <a:off x="971600" y="2895786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人力资源</a:t>
            </a:r>
          </a:p>
        </p:txBody>
      </p:sp>
      <p:cxnSp>
        <p:nvCxnSpPr>
          <p:cNvPr id="41" name="直接连接符 40"/>
          <p:cNvCxnSpPr>
            <a:stCxn id="40" idx="1"/>
          </p:cNvCxnSpPr>
          <p:nvPr/>
        </p:nvCxnSpPr>
        <p:spPr>
          <a:xfrm flipH="1">
            <a:off x="827584" y="2960821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/>
          <p:cNvSpPr/>
          <p:nvPr/>
        </p:nvSpPr>
        <p:spPr>
          <a:xfrm>
            <a:off x="971600" y="3867894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质量管理</a:t>
            </a:r>
          </a:p>
        </p:txBody>
      </p:sp>
      <p:cxnSp>
        <p:nvCxnSpPr>
          <p:cNvPr id="43" name="直接连接符 42"/>
          <p:cNvCxnSpPr>
            <a:stCxn id="42" idx="1"/>
          </p:cNvCxnSpPr>
          <p:nvPr/>
        </p:nvCxnSpPr>
        <p:spPr>
          <a:xfrm flipH="1">
            <a:off x="827584" y="3932929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43"/>
          <p:cNvSpPr/>
          <p:nvPr/>
        </p:nvSpPr>
        <p:spPr>
          <a:xfrm>
            <a:off x="971600" y="3219822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物资采购</a:t>
            </a:r>
          </a:p>
        </p:txBody>
      </p:sp>
      <p:cxnSp>
        <p:nvCxnSpPr>
          <p:cNvPr id="45" name="直接连接符 44"/>
          <p:cNvCxnSpPr>
            <a:stCxn id="44" idx="1"/>
          </p:cNvCxnSpPr>
          <p:nvPr/>
        </p:nvCxnSpPr>
        <p:spPr>
          <a:xfrm flipH="1">
            <a:off x="827584" y="3284857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圆角矩形 45"/>
          <p:cNvSpPr/>
          <p:nvPr/>
        </p:nvSpPr>
        <p:spPr>
          <a:xfrm>
            <a:off x="4355976" y="2895786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平面设计</a:t>
            </a:r>
          </a:p>
        </p:txBody>
      </p:sp>
      <p:cxnSp>
        <p:nvCxnSpPr>
          <p:cNvPr id="47" name="直接连接符 46"/>
          <p:cNvCxnSpPr>
            <a:stCxn id="46" idx="1"/>
          </p:cNvCxnSpPr>
          <p:nvPr/>
        </p:nvCxnSpPr>
        <p:spPr>
          <a:xfrm flipH="1">
            <a:off x="4211960" y="2960821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圆角矩形 47"/>
          <p:cNvSpPr/>
          <p:nvPr/>
        </p:nvSpPr>
        <p:spPr>
          <a:xfrm>
            <a:off x="971600" y="3543858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生产管理</a:t>
            </a:r>
          </a:p>
        </p:txBody>
      </p:sp>
      <p:cxnSp>
        <p:nvCxnSpPr>
          <p:cNvPr id="49" name="直接连接符 48"/>
          <p:cNvCxnSpPr>
            <a:stCxn id="48" idx="1"/>
          </p:cNvCxnSpPr>
          <p:nvPr/>
        </p:nvCxnSpPr>
        <p:spPr>
          <a:xfrm flipH="1">
            <a:off x="827584" y="3608893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圆角矩形 50"/>
          <p:cNvSpPr/>
          <p:nvPr/>
        </p:nvSpPr>
        <p:spPr>
          <a:xfrm>
            <a:off x="2771800" y="2895786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应收应付</a:t>
            </a:r>
          </a:p>
        </p:txBody>
      </p:sp>
      <p:cxnSp>
        <p:nvCxnSpPr>
          <p:cNvPr id="52" name="直接连接符 51"/>
          <p:cNvCxnSpPr>
            <a:stCxn id="51" idx="1"/>
          </p:cNvCxnSpPr>
          <p:nvPr/>
        </p:nvCxnSpPr>
        <p:spPr>
          <a:xfrm flipH="1">
            <a:off x="2627784" y="2960821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圆角矩形 52"/>
          <p:cNvSpPr/>
          <p:nvPr/>
        </p:nvSpPr>
        <p:spPr>
          <a:xfrm>
            <a:off x="2771800" y="2571750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      合</a:t>
            </a:r>
          </a:p>
        </p:txBody>
      </p:sp>
      <p:cxnSp>
        <p:nvCxnSpPr>
          <p:cNvPr id="54" name="直接连接符 53"/>
          <p:cNvCxnSpPr>
            <a:stCxn id="53" idx="1"/>
          </p:cNvCxnSpPr>
          <p:nvPr/>
        </p:nvCxnSpPr>
        <p:spPr>
          <a:xfrm flipH="1">
            <a:off x="2627784" y="2636785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圆角矩形 55"/>
          <p:cNvSpPr/>
          <p:nvPr/>
        </p:nvSpPr>
        <p:spPr>
          <a:xfrm>
            <a:off x="4355976" y="3219822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工艺技术管理</a:t>
            </a:r>
          </a:p>
        </p:txBody>
      </p:sp>
      <p:cxnSp>
        <p:nvCxnSpPr>
          <p:cNvPr id="57" name="直接连接符 56"/>
          <p:cNvCxnSpPr>
            <a:stCxn id="56" idx="1"/>
          </p:cNvCxnSpPr>
          <p:nvPr/>
        </p:nvCxnSpPr>
        <p:spPr>
          <a:xfrm flipH="1">
            <a:off x="4211960" y="3284857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圆角矩形 57"/>
          <p:cNvSpPr/>
          <p:nvPr/>
        </p:nvSpPr>
        <p:spPr>
          <a:xfrm>
            <a:off x="5940152" y="2571750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纸箱工段</a:t>
            </a:r>
          </a:p>
        </p:txBody>
      </p:sp>
      <p:cxnSp>
        <p:nvCxnSpPr>
          <p:cNvPr id="59" name="直接连接符 58"/>
          <p:cNvCxnSpPr>
            <a:stCxn id="58" idx="1"/>
          </p:cNvCxnSpPr>
          <p:nvPr/>
        </p:nvCxnSpPr>
        <p:spPr>
          <a:xfrm flipH="1">
            <a:off x="5796136" y="2636785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圆角矩形 59"/>
          <p:cNvSpPr/>
          <p:nvPr/>
        </p:nvSpPr>
        <p:spPr>
          <a:xfrm>
            <a:off x="4355976" y="2571750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结构设计</a:t>
            </a:r>
          </a:p>
        </p:txBody>
      </p:sp>
      <p:cxnSp>
        <p:nvCxnSpPr>
          <p:cNvPr id="61" name="直接连接符 60"/>
          <p:cNvCxnSpPr>
            <a:stCxn id="60" idx="1"/>
          </p:cNvCxnSpPr>
          <p:nvPr/>
        </p:nvCxnSpPr>
        <p:spPr>
          <a:xfrm flipH="1">
            <a:off x="4211960" y="2636785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圆角矩形 66"/>
          <p:cNvSpPr/>
          <p:nvPr/>
        </p:nvSpPr>
        <p:spPr>
          <a:xfrm>
            <a:off x="5940152" y="2895786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印刷工段</a:t>
            </a:r>
          </a:p>
        </p:txBody>
      </p:sp>
      <p:cxnSp>
        <p:nvCxnSpPr>
          <p:cNvPr id="68" name="直接连接符 67"/>
          <p:cNvCxnSpPr>
            <a:stCxn id="67" idx="1"/>
          </p:cNvCxnSpPr>
          <p:nvPr/>
        </p:nvCxnSpPr>
        <p:spPr>
          <a:xfrm flipH="1">
            <a:off x="5796136" y="2960821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5796136" y="3997508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圆角矩形 70"/>
          <p:cNvSpPr/>
          <p:nvPr/>
        </p:nvSpPr>
        <p:spPr>
          <a:xfrm>
            <a:off x="5940152" y="3219822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型材工段</a:t>
            </a:r>
          </a:p>
        </p:txBody>
      </p:sp>
      <p:cxnSp>
        <p:nvCxnSpPr>
          <p:cNvPr id="72" name="直接连接符 71"/>
          <p:cNvCxnSpPr>
            <a:stCxn id="71" idx="1"/>
          </p:cNvCxnSpPr>
          <p:nvPr/>
        </p:nvCxnSpPr>
        <p:spPr>
          <a:xfrm flipH="1">
            <a:off x="5796136" y="3284857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圆角矩形 72"/>
          <p:cNvSpPr/>
          <p:nvPr/>
        </p:nvSpPr>
        <p:spPr>
          <a:xfrm>
            <a:off x="5940152" y="3543858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仓储物流</a:t>
            </a:r>
          </a:p>
        </p:txBody>
      </p:sp>
      <p:cxnSp>
        <p:nvCxnSpPr>
          <p:cNvPr id="74" name="直接连接符 73"/>
          <p:cNvCxnSpPr>
            <a:stCxn id="73" idx="1"/>
          </p:cNvCxnSpPr>
          <p:nvPr/>
        </p:nvCxnSpPr>
        <p:spPr>
          <a:xfrm flipH="1">
            <a:off x="5796136" y="3608893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75"/>
          <p:cNvSpPr/>
          <p:nvPr/>
        </p:nvSpPr>
        <p:spPr>
          <a:xfrm>
            <a:off x="5940152" y="3867894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设备能源</a:t>
            </a:r>
          </a:p>
        </p:txBody>
      </p:sp>
      <p:sp>
        <p:nvSpPr>
          <p:cNvPr id="78" name="圆角矩形 77"/>
          <p:cNvSpPr/>
          <p:nvPr/>
        </p:nvSpPr>
        <p:spPr>
          <a:xfrm>
            <a:off x="7812360" y="3285084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客户管理</a:t>
            </a:r>
          </a:p>
        </p:txBody>
      </p:sp>
      <p:cxnSp>
        <p:nvCxnSpPr>
          <p:cNvPr id="79" name="直接连接符 78"/>
          <p:cNvCxnSpPr>
            <a:stCxn id="78" idx="1"/>
          </p:cNvCxnSpPr>
          <p:nvPr/>
        </p:nvCxnSpPr>
        <p:spPr>
          <a:xfrm flipH="1">
            <a:off x="7668344" y="3350120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圆角矩形 79"/>
          <p:cNvSpPr/>
          <p:nvPr/>
        </p:nvSpPr>
        <p:spPr>
          <a:xfrm>
            <a:off x="7812360" y="2961049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销售业务</a:t>
            </a:r>
          </a:p>
        </p:txBody>
      </p:sp>
      <p:cxnSp>
        <p:nvCxnSpPr>
          <p:cNvPr id="81" name="直接连接符 80"/>
          <p:cNvCxnSpPr>
            <a:stCxn id="80" idx="1"/>
          </p:cNvCxnSpPr>
          <p:nvPr/>
        </p:nvCxnSpPr>
        <p:spPr>
          <a:xfrm flipH="1">
            <a:off x="7668344" y="3026084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圆角矩形 83"/>
          <p:cNvSpPr/>
          <p:nvPr/>
        </p:nvSpPr>
        <p:spPr>
          <a:xfrm>
            <a:off x="971600" y="4191930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安全管理</a:t>
            </a:r>
          </a:p>
        </p:txBody>
      </p:sp>
      <p:cxnSp>
        <p:nvCxnSpPr>
          <p:cNvPr id="85" name="直接连接符 84"/>
          <p:cNvCxnSpPr>
            <a:stCxn id="84" idx="1"/>
          </p:cNvCxnSpPr>
          <p:nvPr/>
        </p:nvCxnSpPr>
        <p:spPr>
          <a:xfrm flipH="1">
            <a:off x="827584" y="4256965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圆角矩形 68"/>
          <p:cNvSpPr/>
          <p:nvPr/>
        </p:nvSpPr>
        <p:spPr>
          <a:xfrm>
            <a:off x="7164288" y="2053292"/>
            <a:ext cx="1008112" cy="259229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营销总监</a:t>
            </a:r>
          </a:p>
        </p:txBody>
      </p:sp>
      <p:sp>
        <p:nvSpPr>
          <p:cNvPr id="77" name="圆角矩形 76"/>
          <p:cNvSpPr/>
          <p:nvPr/>
        </p:nvSpPr>
        <p:spPr>
          <a:xfrm>
            <a:off x="971600" y="4515966"/>
            <a:ext cx="1008112" cy="2592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环保管理</a:t>
            </a:r>
          </a:p>
        </p:txBody>
      </p:sp>
      <p:cxnSp>
        <p:nvCxnSpPr>
          <p:cNvPr id="82" name="直接连接符 81"/>
          <p:cNvCxnSpPr/>
          <p:nvPr/>
        </p:nvCxnSpPr>
        <p:spPr>
          <a:xfrm flipH="1">
            <a:off x="827584" y="4580773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图片 63" descr="页眉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101"/>
          <p:cNvSpPr txBox="1">
            <a:spLocks noChangeArrowheads="1"/>
          </p:cNvSpPr>
          <p:nvPr/>
        </p:nvSpPr>
        <p:spPr bwMode="auto">
          <a:xfrm>
            <a:off x="144463" y="159544"/>
            <a:ext cx="53975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</a:p>
        </p:txBody>
      </p:sp>
      <p:sp>
        <p:nvSpPr>
          <p:cNvPr id="22" name="圆角矩形 20"/>
          <p:cNvSpPr>
            <a:spLocks noChangeArrowheads="1"/>
          </p:cNvSpPr>
          <p:nvPr/>
        </p:nvSpPr>
        <p:spPr bwMode="auto">
          <a:xfrm>
            <a:off x="239714" y="110730"/>
            <a:ext cx="7502525" cy="4631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wrap="none" lIns="75728" tIns="37864" rIns="75728" bIns="37864" anchor="ctr"/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四、公司经营概况</a:t>
            </a:r>
            <a:endParaRPr lang="zh-CN" altLang="en-US" sz="2600" dirty="0"/>
          </a:p>
        </p:txBody>
      </p:sp>
      <p:sp>
        <p:nvSpPr>
          <p:cNvPr id="23" name="矩形 40"/>
          <p:cNvSpPr>
            <a:spLocks noChangeArrowheads="1"/>
          </p:cNvSpPr>
          <p:nvPr/>
        </p:nvSpPr>
        <p:spPr bwMode="auto">
          <a:xfrm>
            <a:off x="151680" y="605519"/>
            <a:ext cx="848804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深耕包装行业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余年 ，产品广泛用于电子、电器、物流快递、机电、粮油包装等知名企业。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32073" y="907077"/>
            <a:ext cx="8327261" cy="3868118"/>
            <a:chOff x="571472" y="928674"/>
            <a:chExt cx="8215370" cy="4647695"/>
          </a:xfrm>
        </p:grpSpPr>
        <p:pic>
          <p:nvPicPr>
            <p:cNvPr id="27" name="图片 26" descr="未标题-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472" y="928674"/>
              <a:ext cx="8215370" cy="4349313"/>
            </a:xfrm>
            <a:prstGeom prst="rect">
              <a:avLst/>
            </a:prstGeom>
          </p:spPr>
        </p:pic>
        <p:pic>
          <p:nvPicPr>
            <p:cNvPr id="28" name="图片 27" descr="QQ图片2021083008404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388" y="3357566"/>
              <a:ext cx="723310" cy="642942"/>
            </a:xfrm>
            <a:prstGeom prst="rect">
              <a:avLst/>
            </a:prstGeom>
          </p:spPr>
        </p:pic>
        <p:pic>
          <p:nvPicPr>
            <p:cNvPr id="29" name="图片 28" descr="QQ图片2021083008403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6710" y="5072078"/>
              <a:ext cx="928694" cy="504291"/>
            </a:xfrm>
            <a:prstGeom prst="rect">
              <a:avLst/>
            </a:prstGeom>
          </p:spPr>
        </p:pic>
      </p:grpSp>
      <p:cxnSp>
        <p:nvCxnSpPr>
          <p:cNvPr id="30" name="直接连接符 29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页眉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 descr="IMG_2390.jpg"/>
          <p:cNvPicPr>
            <a:picLocks noChangeAspect="1" noChangeArrowheads="1"/>
          </p:cNvPicPr>
          <p:nvPr/>
        </p:nvPicPr>
        <p:blipFill>
          <a:blip r:embed="rId3" cstate="print"/>
          <a:srcRect l="2791" t="20537" b="15178"/>
          <a:stretch>
            <a:fillRect/>
          </a:stretch>
        </p:blipFill>
        <p:spPr bwMode="auto">
          <a:xfrm>
            <a:off x="6867859" y="3659265"/>
            <a:ext cx="1521713" cy="856702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" name="Picture 2" descr="E:\ZH\maintance\对外提供资料\产品照片2013.5\图片\PDP纸塑缓冲包装.TIF"/>
          <p:cNvPicPr>
            <a:picLocks noChangeAspect="1" noChangeArrowheads="1"/>
          </p:cNvPicPr>
          <p:nvPr/>
        </p:nvPicPr>
        <p:blipFill rotWithShape="1">
          <a:blip r:embed="rId4" cstate="print"/>
          <a:srcRect r="20551" b="13536"/>
          <a:stretch>
            <a:fillRect/>
          </a:stretch>
        </p:blipFill>
        <p:spPr bwMode="auto">
          <a:xfrm>
            <a:off x="3485327" y="3671073"/>
            <a:ext cx="1351468" cy="844894"/>
          </a:xfrm>
          <a:prstGeom prst="rect">
            <a:avLst/>
          </a:prstGeom>
          <a:noFill/>
        </p:spPr>
      </p:pic>
      <p:sp>
        <p:nvSpPr>
          <p:cNvPr id="7" name="TextBox 4"/>
          <p:cNvSpPr>
            <a:spLocks noChangeArrowheads="1"/>
          </p:cNvSpPr>
          <p:nvPr/>
        </p:nvSpPr>
        <p:spPr bwMode="auto">
          <a:xfrm>
            <a:off x="571475" y="696503"/>
            <a:ext cx="216217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传统业务产品线：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5415" y="3671071"/>
            <a:ext cx="1507019" cy="84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44"/>
          <p:cNvSpPr>
            <a:spLocks noChangeArrowheads="1"/>
          </p:cNvSpPr>
          <p:nvPr/>
        </p:nvSpPr>
        <p:spPr bwMode="auto">
          <a:xfrm>
            <a:off x="2889548" y="2107203"/>
            <a:ext cx="1357312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水印瓦楞纸箱</a:t>
            </a:r>
            <a:endParaRPr lang="zh-CN" altLang="en-US" sz="1000" dirty="0"/>
          </a:p>
        </p:txBody>
      </p:sp>
      <p:sp>
        <p:nvSpPr>
          <p:cNvPr id="22" name="TextBox 46"/>
          <p:cNvSpPr>
            <a:spLocks noChangeArrowheads="1"/>
          </p:cNvSpPr>
          <p:nvPr/>
        </p:nvSpPr>
        <p:spPr bwMode="auto">
          <a:xfrm>
            <a:off x="6129908" y="2103775"/>
            <a:ext cx="1357312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胶印彩箱</a:t>
            </a:r>
            <a:endParaRPr lang="zh-CN" altLang="en-US" sz="1000" dirty="0"/>
          </a:p>
        </p:txBody>
      </p:sp>
      <p:sp>
        <p:nvSpPr>
          <p:cNvPr id="24" name="TextBox 48"/>
          <p:cNvSpPr>
            <a:spLocks noChangeArrowheads="1"/>
          </p:cNvSpPr>
          <p:nvPr/>
        </p:nvSpPr>
        <p:spPr bwMode="auto">
          <a:xfrm>
            <a:off x="2241475" y="3325799"/>
            <a:ext cx="720080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画册类</a:t>
            </a:r>
          </a:p>
        </p:txBody>
      </p:sp>
      <p:sp>
        <p:nvSpPr>
          <p:cNvPr id="25" name="TextBox 49"/>
          <p:cNvSpPr>
            <a:spLocks noChangeArrowheads="1"/>
          </p:cNvSpPr>
          <p:nvPr/>
        </p:nvSpPr>
        <p:spPr bwMode="auto">
          <a:xfrm>
            <a:off x="6561955" y="3332944"/>
            <a:ext cx="864096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各类标签</a:t>
            </a:r>
            <a:endParaRPr lang="zh-CN" altLang="en-US" sz="1000" dirty="0"/>
          </a:p>
        </p:txBody>
      </p:sp>
      <p:sp>
        <p:nvSpPr>
          <p:cNvPr id="26" name="TextBox 50"/>
          <p:cNvSpPr>
            <a:spLocks noChangeArrowheads="1"/>
          </p:cNvSpPr>
          <p:nvPr/>
        </p:nvSpPr>
        <p:spPr bwMode="auto">
          <a:xfrm>
            <a:off x="3779916" y="3325799"/>
            <a:ext cx="135731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礼品袋</a:t>
            </a:r>
            <a:endParaRPr lang="zh-CN" altLang="en-US" sz="1000" dirty="0"/>
          </a:p>
        </p:txBody>
      </p:sp>
      <p:sp>
        <p:nvSpPr>
          <p:cNvPr id="28" name="TextBox 52"/>
          <p:cNvSpPr>
            <a:spLocks noChangeArrowheads="1"/>
          </p:cNvSpPr>
          <p:nvPr/>
        </p:nvSpPr>
        <p:spPr bwMode="auto">
          <a:xfrm>
            <a:off x="1737423" y="4516294"/>
            <a:ext cx="135731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纸角钢</a:t>
            </a:r>
            <a:endParaRPr lang="zh-CN" altLang="en-US" sz="1000" dirty="0"/>
          </a:p>
        </p:txBody>
      </p:sp>
      <p:sp>
        <p:nvSpPr>
          <p:cNvPr id="29" name="TextBox 53"/>
          <p:cNvSpPr>
            <a:spLocks noChangeArrowheads="1"/>
          </p:cNvSpPr>
          <p:nvPr/>
        </p:nvSpPr>
        <p:spPr bwMode="auto">
          <a:xfrm>
            <a:off x="3431852" y="4515967"/>
            <a:ext cx="1500188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纸塑复合包装</a:t>
            </a:r>
            <a:endParaRPr lang="zh-CN" altLang="en-US" sz="1000" dirty="0"/>
          </a:p>
        </p:txBody>
      </p:sp>
      <p:sp>
        <p:nvSpPr>
          <p:cNvPr id="30" name="TextBox 54"/>
          <p:cNvSpPr>
            <a:spLocks noChangeArrowheads="1"/>
          </p:cNvSpPr>
          <p:nvPr/>
        </p:nvSpPr>
        <p:spPr bwMode="auto">
          <a:xfrm>
            <a:off x="5232646" y="4515967"/>
            <a:ext cx="135731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EPE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缓冲包装</a:t>
            </a:r>
            <a:endParaRPr lang="zh-CN" altLang="en-US" sz="1000" dirty="0"/>
          </a:p>
        </p:txBody>
      </p:sp>
      <p:sp>
        <p:nvSpPr>
          <p:cNvPr id="31" name="TextBox 55"/>
          <p:cNvSpPr>
            <a:spLocks noChangeArrowheads="1"/>
          </p:cNvSpPr>
          <p:nvPr/>
        </p:nvSpPr>
        <p:spPr bwMode="auto">
          <a:xfrm>
            <a:off x="6838543" y="4516292"/>
            <a:ext cx="1500216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竖瓦楞包装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16" y="3670181"/>
            <a:ext cx="1504505" cy="845787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611564" y="149562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i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包装</a:t>
            </a:r>
          </a:p>
        </p:txBody>
      </p:sp>
      <p:sp>
        <p:nvSpPr>
          <p:cNvPr id="33" name="矩形 32"/>
          <p:cNvSpPr/>
          <p:nvPr/>
        </p:nvSpPr>
        <p:spPr>
          <a:xfrm>
            <a:off x="611563" y="279416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印刷</a:t>
            </a:r>
            <a:endParaRPr lang="zh-CN" alt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72127" y="402927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i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型材</a:t>
            </a:r>
            <a:endParaRPr lang="zh-CN" alt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109077"/>
            <a:ext cx="5429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五、公司业务门类</a:t>
            </a:r>
          </a:p>
        </p:txBody>
      </p:sp>
      <p:pic>
        <p:nvPicPr>
          <p:cNvPr id="2459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812" y="1145992"/>
            <a:ext cx="1573031" cy="9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7" y="2377329"/>
            <a:ext cx="1451715" cy="94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0" name="Picture 24" descr="C:\Users\Administrator.USER-20161125US\Desktop\Desktop\图片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65412" y="1145992"/>
            <a:ext cx="1636160" cy="972108"/>
          </a:xfrm>
          <a:prstGeom prst="rect">
            <a:avLst/>
          </a:prstGeom>
          <a:noFill/>
        </p:spPr>
      </p:pic>
      <p:pic>
        <p:nvPicPr>
          <p:cNvPr id="24601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53843" y="2418498"/>
            <a:ext cx="1368151" cy="90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4" name="Picture 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93607" y="1210799"/>
            <a:ext cx="1413877" cy="84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5" name="Picture 2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49991" y="1145992"/>
            <a:ext cx="1466635" cy="90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6" name="Picture 3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65411" y="2418499"/>
            <a:ext cx="1656184" cy="90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7" name="Picture 3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21996" y="2418498"/>
            <a:ext cx="1352436" cy="90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直接连接符 33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 descr="页眉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037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4463152" y="3501035"/>
            <a:ext cx="2378608" cy="109969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98" name="Line 3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4808543" y="614363"/>
            <a:ext cx="1587" cy="0"/>
          </a:xfrm>
          <a:prstGeom prst="line">
            <a:avLst/>
          </a:prstGeom>
          <a:noFill/>
          <a:ln w="12700" cap="rnd" cmpd="sng">
            <a:solidFill>
              <a:srgbClr val="000000"/>
            </a:solidFill>
            <a:round/>
          </a:ln>
        </p:spPr>
        <p:txBody>
          <a:bodyPr wrap="none" lIns="0" tIns="0" rIns="0" bIns="0" anchor="ctr"/>
          <a:lstStyle/>
          <a:p>
            <a:endParaRPr lang="zh-CN" altLang="zh-CN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9701" name="TextBox 4"/>
          <p:cNvSpPr>
            <a:spLocks noChangeArrowheads="1"/>
          </p:cNvSpPr>
          <p:nvPr/>
        </p:nvSpPr>
        <p:spPr bwMode="auto">
          <a:xfrm>
            <a:off x="343139" y="616103"/>
            <a:ext cx="142873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新门类业务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29706" name="TextBox 4"/>
          <p:cNvSpPr>
            <a:spLocks noChangeArrowheads="1"/>
          </p:cNvSpPr>
          <p:nvPr/>
        </p:nvSpPr>
        <p:spPr bwMode="auto">
          <a:xfrm>
            <a:off x="5896478" y="3098282"/>
            <a:ext cx="1008852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打印相册</a:t>
            </a:r>
          </a:p>
        </p:txBody>
      </p:sp>
      <p:sp>
        <p:nvSpPr>
          <p:cNvPr id="29709" name="TextBox 4"/>
          <p:cNvSpPr>
            <a:spLocks noChangeArrowheads="1"/>
          </p:cNvSpPr>
          <p:nvPr/>
        </p:nvSpPr>
        <p:spPr bwMode="auto">
          <a:xfrm>
            <a:off x="3721561" y="3098282"/>
            <a:ext cx="1116736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充气包装</a:t>
            </a:r>
            <a:endParaRPr lang="zh-CN" altLang="en-US" sz="1500" dirty="0"/>
          </a:p>
        </p:txBody>
      </p:sp>
      <p:sp>
        <p:nvSpPr>
          <p:cNvPr id="29711" name="TextBox 4"/>
          <p:cNvSpPr>
            <a:spLocks noChangeArrowheads="1"/>
          </p:cNvSpPr>
          <p:nvPr/>
        </p:nvSpPr>
        <p:spPr bwMode="auto">
          <a:xfrm>
            <a:off x="469520" y="3098282"/>
            <a:ext cx="2123096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石头纸防尘袋、购物袋</a:t>
            </a:r>
            <a:endParaRPr lang="zh-CN" altLang="en-US" sz="1500" dirty="0"/>
          </a:p>
        </p:txBody>
      </p:sp>
      <p:sp>
        <p:nvSpPr>
          <p:cNvPr id="25" name="TextBox 4"/>
          <p:cNvSpPr>
            <a:spLocks noChangeArrowheads="1"/>
          </p:cNvSpPr>
          <p:nvPr/>
        </p:nvSpPr>
        <p:spPr bwMode="auto">
          <a:xfrm>
            <a:off x="5014308" y="4358356"/>
            <a:ext cx="1285884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钢塑复合箱</a:t>
            </a:r>
          </a:p>
        </p:txBody>
      </p:sp>
      <p:sp>
        <p:nvSpPr>
          <p:cNvPr id="27" name="TextBox 4"/>
          <p:cNvSpPr>
            <a:spLocks noChangeArrowheads="1"/>
          </p:cNvSpPr>
          <p:nvPr/>
        </p:nvSpPr>
        <p:spPr bwMode="auto">
          <a:xfrm>
            <a:off x="7416238" y="1903234"/>
            <a:ext cx="1013414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吸塑挂卡</a:t>
            </a:r>
          </a:p>
        </p:txBody>
      </p:sp>
      <p:sp>
        <p:nvSpPr>
          <p:cNvPr id="28" name="TextBox 4"/>
          <p:cNvSpPr>
            <a:spLocks noChangeArrowheads="1"/>
          </p:cNvSpPr>
          <p:nvPr/>
        </p:nvSpPr>
        <p:spPr bwMode="auto">
          <a:xfrm>
            <a:off x="4369987" y="1903234"/>
            <a:ext cx="1228847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开窗精品盒</a:t>
            </a:r>
          </a:p>
        </p:txBody>
      </p:sp>
      <p:sp>
        <p:nvSpPr>
          <p:cNvPr id="29" name="TextBox 4"/>
          <p:cNvSpPr>
            <a:spLocks noChangeArrowheads="1"/>
          </p:cNvSpPr>
          <p:nvPr/>
        </p:nvSpPr>
        <p:spPr bwMode="auto">
          <a:xfrm>
            <a:off x="7190664" y="4331481"/>
            <a:ext cx="131097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硬质礼品盒</a:t>
            </a:r>
          </a:p>
        </p:txBody>
      </p:sp>
      <p:sp>
        <p:nvSpPr>
          <p:cNvPr id="30" name="TextBox 4"/>
          <p:cNvSpPr>
            <a:spLocks noChangeArrowheads="1"/>
          </p:cNvSpPr>
          <p:nvPr/>
        </p:nvSpPr>
        <p:spPr bwMode="auto">
          <a:xfrm>
            <a:off x="1185748" y="1903234"/>
            <a:ext cx="1285884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PET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标签</a:t>
            </a:r>
          </a:p>
        </p:txBody>
      </p:sp>
      <p:pic>
        <p:nvPicPr>
          <p:cNvPr id="32" name="Picture 2" descr="http://www.dqwsgroup.com/public/flash/images/fcbz/03.jpg"/>
          <p:cNvPicPr>
            <a:picLocks noChangeAspect="1" noChangeArrowheads="1"/>
          </p:cNvPicPr>
          <p:nvPr/>
        </p:nvPicPr>
        <p:blipFill rotWithShape="1">
          <a:blip r:embed="rId3" cstate="print"/>
          <a:srcRect l="12597" r="20916"/>
          <a:stretch>
            <a:fillRect/>
          </a:stretch>
        </p:blipFill>
        <p:spPr bwMode="auto">
          <a:xfrm>
            <a:off x="329971" y="2322655"/>
            <a:ext cx="992782" cy="745925"/>
          </a:xfrm>
          <a:prstGeom prst="rect">
            <a:avLst/>
          </a:prstGeom>
          <a:noFill/>
        </p:spPr>
      </p:pic>
      <p:grpSp>
        <p:nvGrpSpPr>
          <p:cNvPr id="2" name="组合 13"/>
          <p:cNvGrpSpPr/>
          <p:nvPr/>
        </p:nvGrpSpPr>
        <p:grpSpPr>
          <a:xfrm>
            <a:off x="7147688" y="1145069"/>
            <a:ext cx="1340792" cy="725841"/>
            <a:chOff x="0" y="1833551"/>
            <a:chExt cx="4429124" cy="2952771"/>
          </a:xfrm>
        </p:grpSpPr>
        <p:pic>
          <p:nvPicPr>
            <p:cNvPr id="34" name="图片 33" descr="IMG_20140922_161937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4546" y="1833551"/>
              <a:ext cx="2214578" cy="2952771"/>
            </a:xfrm>
            <a:prstGeom prst="rect">
              <a:avLst/>
            </a:prstGeom>
          </p:spPr>
        </p:pic>
        <p:pic>
          <p:nvPicPr>
            <p:cNvPr id="35" name="图片 34" descr="IMG_20140923_12532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57364"/>
              <a:ext cx="2196701" cy="2928934"/>
            </a:xfrm>
            <a:prstGeom prst="rect">
              <a:avLst/>
            </a:prstGeom>
          </p:spPr>
        </p:pic>
      </p:grpSp>
      <p:pic>
        <p:nvPicPr>
          <p:cNvPr id="106497" name="Picture 1" descr="C:\Users\Administrator\AppData\Roaming\Foxmail\FoxmailTemp(76)\中空箱样件2(11-24-14-38-45).JPG"/>
          <p:cNvPicPr>
            <a:picLocks noChangeAspect="1" noChangeArrowheads="1"/>
          </p:cNvPicPr>
          <p:nvPr/>
        </p:nvPicPr>
        <p:blipFill rotWithShape="1">
          <a:blip r:embed="rId6" cstate="print"/>
          <a:srcRect l="20528" t="4282" r="20308" b="-40"/>
          <a:stretch>
            <a:fillRect/>
          </a:stretch>
        </p:blipFill>
        <p:spPr bwMode="auto">
          <a:xfrm>
            <a:off x="5678501" y="3552464"/>
            <a:ext cx="1091635" cy="820545"/>
          </a:xfrm>
          <a:prstGeom prst="rect">
            <a:avLst/>
          </a:prstGeom>
          <a:noFill/>
        </p:spPr>
      </p:pic>
      <p:pic>
        <p:nvPicPr>
          <p:cNvPr id="106498" name="Picture 2" descr="C:\Users\Administrator\AppData\Roaming\Foxmail\FoxmailTemp(76)\IMG_8659(11-24-15-51-47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111" y="1170646"/>
            <a:ext cx="1246052" cy="700905"/>
          </a:xfrm>
          <a:prstGeom prst="rect">
            <a:avLst/>
          </a:prstGeom>
          <a:noFill/>
        </p:spPr>
      </p:pic>
      <p:pic>
        <p:nvPicPr>
          <p:cNvPr id="37" name="Picture 2" descr="C:\Users\Administrator\Desktop\IMG_86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427" y="1157589"/>
            <a:ext cx="1485805" cy="715949"/>
          </a:xfrm>
          <a:prstGeom prst="rect">
            <a:avLst/>
          </a:prstGeom>
          <a:noFill/>
        </p:spPr>
      </p:pic>
      <p:pic>
        <p:nvPicPr>
          <p:cNvPr id="106500" name="Picture 4" descr="C:\Users\ADMINI~1\AppData\Local\Temp\Rar$DIa0.480\节能灯包装-纸卡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4136" y="1157591"/>
            <a:ext cx="1000983" cy="720089"/>
          </a:xfrm>
          <a:prstGeom prst="rect">
            <a:avLst/>
          </a:prstGeom>
          <a:noFill/>
        </p:spPr>
      </p:pic>
      <p:pic>
        <p:nvPicPr>
          <p:cNvPr id="106501" name="Picture 5" descr="C:\Users\ADMINI~1\AppData\Local\Temp\Rar$DIa0.398\节能灯包装-纸盒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34561" y="1156243"/>
            <a:ext cx="1160412" cy="717246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7136" r="3832" b="-2170"/>
          <a:stretch>
            <a:fillRect/>
          </a:stretch>
        </p:blipFill>
        <p:spPr>
          <a:xfrm>
            <a:off x="2920960" y="2327104"/>
            <a:ext cx="1154330" cy="7647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3750" r="4851" b="13251"/>
          <a:stretch>
            <a:fillRect/>
          </a:stretch>
        </p:blipFill>
        <p:spPr>
          <a:xfrm>
            <a:off x="1672299" y="1170647"/>
            <a:ext cx="1258067" cy="7040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3250" r="21651" b="3801"/>
          <a:stretch>
            <a:fillRect/>
          </a:stretch>
        </p:blipFill>
        <p:spPr>
          <a:xfrm>
            <a:off x="4569813" y="3552461"/>
            <a:ext cx="1067583" cy="8214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9551" r="1700" b="25850"/>
          <a:stretch>
            <a:fillRect/>
          </a:stretch>
        </p:blipFill>
        <p:spPr>
          <a:xfrm>
            <a:off x="1350278" y="2322654"/>
            <a:ext cx="1343561" cy="745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>
            <a:fillRect/>
          </a:stretch>
        </p:blipFill>
        <p:spPr>
          <a:xfrm>
            <a:off x="4109000" y="2322486"/>
            <a:ext cx="1471113" cy="764600"/>
          </a:xfrm>
          <a:prstGeom prst="rect">
            <a:avLst/>
          </a:prstGeom>
        </p:spPr>
      </p:pic>
      <p:sp>
        <p:nvSpPr>
          <p:cNvPr id="42" name="TextBox 4"/>
          <p:cNvSpPr>
            <a:spLocks noChangeArrowheads="1"/>
          </p:cNvSpPr>
          <p:nvPr/>
        </p:nvSpPr>
        <p:spPr bwMode="auto">
          <a:xfrm>
            <a:off x="7253439" y="3098282"/>
            <a:ext cx="1206069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防水纸包装</a:t>
            </a:r>
            <a:endParaRPr lang="zh-CN" altLang="en-US" sz="15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63" y="2326036"/>
            <a:ext cx="1341270" cy="7544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01" y="3552464"/>
            <a:ext cx="1518935" cy="806471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6963513" y="3501035"/>
            <a:ext cx="1640939" cy="109969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263770" y="3501035"/>
            <a:ext cx="2328847" cy="109969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263769" y="2275553"/>
            <a:ext cx="2513170" cy="109969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2857500" y="2275553"/>
            <a:ext cx="2768794" cy="109969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5715000" y="2275553"/>
            <a:ext cx="1266092" cy="109969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7086604" y="2275553"/>
            <a:ext cx="1517847" cy="109969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263768" y="1113922"/>
            <a:ext cx="2724056" cy="10316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3113608" y="1113922"/>
            <a:ext cx="3834656" cy="10316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7077807" y="1113922"/>
            <a:ext cx="1526640" cy="10316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r="8944"/>
          <a:stretch>
            <a:fillRect/>
          </a:stretch>
        </p:blipFill>
        <p:spPr>
          <a:xfrm>
            <a:off x="2742187" y="3547364"/>
            <a:ext cx="1522016" cy="775319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2643177" y="3482586"/>
            <a:ext cx="1720043" cy="112514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4"/>
          <p:cNvSpPr>
            <a:spLocks noChangeArrowheads="1"/>
          </p:cNvSpPr>
          <p:nvPr/>
        </p:nvSpPr>
        <p:spPr bwMode="auto">
          <a:xfrm>
            <a:off x="2857488" y="4339843"/>
            <a:ext cx="1428760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军品木制包装</a:t>
            </a:r>
          </a:p>
        </p:txBody>
      </p:sp>
      <p:pic>
        <p:nvPicPr>
          <p:cNvPr id="52" name="Picture 2" descr="D:\我的文档\Documents\Tencent Files\1064573104\FileRecv\IMG_678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15008" y="2303860"/>
            <a:ext cx="1166906" cy="750099"/>
          </a:xfrm>
          <a:prstGeom prst="rect">
            <a:avLst/>
          </a:prstGeom>
          <a:noFill/>
        </p:spPr>
      </p:pic>
      <p:sp>
        <p:nvSpPr>
          <p:cNvPr id="60" name="TextBox 4"/>
          <p:cNvSpPr>
            <a:spLocks noChangeArrowheads="1"/>
          </p:cNvSpPr>
          <p:nvPr/>
        </p:nvSpPr>
        <p:spPr bwMode="auto">
          <a:xfrm>
            <a:off x="785789" y="4339843"/>
            <a:ext cx="1206069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防静电包装</a:t>
            </a:r>
            <a:endParaRPr lang="zh-CN" altLang="en-US" sz="1500" dirty="0"/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9050"/>
          <a:stretch>
            <a:fillRect/>
          </a:stretch>
        </p:blipFill>
        <p:spPr>
          <a:xfrm>
            <a:off x="453262" y="3583624"/>
            <a:ext cx="702650" cy="33199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2700"/>
          <a:stretch>
            <a:fillRect/>
          </a:stretch>
        </p:blipFill>
        <p:spPr>
          <a:xfrm>
            <a:off x="428597" y="3964774"/>
            <a:ext cx="702649" cy="309864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3589742"/>
            <a:ext cx="1165180" cy="69956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51520" y="109077"/>
            <a:ext cx="5429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五、公司业务门类</a:t>
            </a:r>
          </a:p>
        </p:txBody>
      </p:sp>
      <p:cxnSp>
        <p:nvCxnSpPr>
          <p:cNvPr id="54" name="直接连接符 53"/>
          <p:cNvCxnSpPr/>
          <p:nvPr/>
        </p:nvCxnSpPr>
        <p:spPr>
          <a:xfrm>
            <a:off x="71051" y="573815"/>
            <a:ext cx="8748464" cy="0"/>
          </a:xfrm>
          <a:prstGeom prst="line">
            <a:avLst/>
          </a:prstGeom>
          <a:ln w="7620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图片 68" descr="页眉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748872" y="281158"/>
            <a:ext cx="2032000" cy="2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06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" val="2017010916115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2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" val="20170109161159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/>
        </a:sp3d>
      </a:spPr>
      <a:bodyPr rtlCol="0" anchor="ctr"/>
      <a:lstStyle>
        <a:defPPr algn="ctr">
          <a:defRPr sz="1400" b="1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1577</Words>
  <Application>Microsoft Office PowerPoint</Application>
  <PresentationFormat>全屏显示(16:9)</PresentationFormat>
  <Paragraphs>326</Paragraphs>
  <Slides>27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华文中宋</vt:lpstr>
      <vt:lpstr>微软雅黑</vt:lpstr>
      <vt:lpstr>Arial</vt:lpstr>
      <vt:lpstr>Calibri</vt:lpstr>
      <vt:lpstr>Wingdings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Anonymous</dc:creator>
  <cp:lastModifiedBy>李 军</cp:lastModifiedBy>
  <cp:revision>468</cp:revision>
  <dcterms:created xsi:type="dcterms:W3CDTF">2015-11-16T00:48:00Z</dcterms:created>
  <dcterms:modified xsi:type="dcterms:W3CDTF">2022-06-30T01:10:38Z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